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4" r:id="rId4"/>
    <p:sldId id="262" r:id="rId5"/>
    <p:sldId id="275" r:id="rId6"/>
    <p:sldId id="285" r:id="rId7"/>
    <p:sldId id="280" r:id="rId8"/>
    <p:sldId id="257" r:id="rId9"/>
    <p:sldId id="288" r:id="rId10"/>
    <p:sldId id="292" r:id="rId11"/>
    <p:sldId id="267" r:id="rId12"/>
    <p:sldId id="291" r:id="rId13"/>
    <p:sldId id="259" r:id="rId14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DDECFF"/>
    <a:srgbClr val="ECECEC"/>
    <a:srgbClr val="FFFFCC"/>
    <a:srgbClr val="0000CC"/>
    <a:srgbClr val="FFFF66"/>
    <a:srgbClr val="6D90C3"/>
    <a:srgbClr val="FFFF00"/>
    <a:srgbClr val="DF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23" autoAdjust="0"/>
  </p:normalViewPr>
  <p:slideViewPr>
    <p:cSldViewPr snapToGrid="0">
      <p:cViewPr varScale="1">
        <p:scale>
          <a:sx n="90" d="100"/>
          <a:sy n="9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выплаты получили 2 молодых семей в размере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2 167,20 тыс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c:rich>
      </c:tx>
      <c:layout>
        <c:manualLayout>
          <c:xMode val="edge"/>
          <c:yMode val="edge"/>
          <c:x val="8.480416058690475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643793078125489"/>
          <c:y val="0.15725459039692483"/>
          <c:w val="0.34281714785651796"/>
          <c:h val="0.8284642562816311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cmpd="sng"/>
          </c:spPr>
          <c:dPt>
            <c:idx val="2"/>
            <c:bubble3D val="0"/>
            <c:spPr>
              <a:solidFill>
                <a:srgbClr val="FFFF66"/>
              </a:solidFill>
              <a:ln cmpd="sng"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372,07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948,41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846,72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@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 </c:v>
                </c:pt>
                <c:pt idx="1">
                  <c:v>Краевой бюджет</c:v>
                </c:pt>
                <c:pt idx="2">
                  <c:v>Городской бюджет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362.88</c:v>
                </c:pt>
                <c:pt idx="1">
                  <c:v>564.48</c:v>
                </c:pt>
                <c:pt idx="2">
                  <c:v>685.44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Федеральный бюджет </c:v>
                </c:pt>
                <c:pt idx="1">
                  <c:v>Краевой бюджет</c:v>
                </c:pt>
                <c:pt idx="2">
                  <c:v>Городской бюджет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Федеральный бюджет </c:v>
                </c:pt>
                <c:pt idx="1">
                  <c:v>Краевой бюджет</c:v>
                </c:pt>
                <c:pt idx="2">
                  <c:v>Городской бюджет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5989204441012359"/>
          <c:y val="0.47202703222380504"/>
          <c:w val="0.23663228550850832"/>
          <c:h val="0.43304569321028014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6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0.67905</cdr:x>
      <cdr:y>0.24292</cdr:y>
    </cdr:from>
    <cdr:to>
      <cdr:x>1</cdr:x>
      <cdr:y>0.42996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43653" y="1187541"/>
          <a:ext cx="351826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0.72115</cdr:x>
      <cdr:y>0.17879</cdr:y>
    </cdr:from>
    <cdr:to>
      <cdr:x>0.97855</cdr:x>
      <cdr:y>0.36583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05205" y="874033"/>
          <a:ext cx="282157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0.00987</cdr:x>
      <cdr:y>0.40974</cdr:y>
    </cdr:from>
    <cdr:to>
      <cdr:x>0.285</cdr:x>
      <cdr:y>0.63873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08199" y="2147777"/>
          <a:ext cx="3015947" cy="1200329"/>
        </a:xfrm>
        <a:prstGeom xmlns:a="http://schemas.openxmlformats.org/drawingml/2006/main" prst="rect">
          <a:avLst/>
        </a:prstGeom>
        <a:solidFill xmlns:a="http://schemas.openxmlformats.org/drawingml/2006/main">
          <a:srgbClr val="FFFFCC"/>
        </a:solidFill>
        <a:ln xmlns:a="http://schemas.openxmlformats.org/drawingml/2006/main">
          <a:solidFill>
            <a:schemeClr val="tx1">
              <a:lumMod val="95000"/>
              <a:lumOff val="5000"/>
            </a:schemeClr>
          </a:solidFill>
        </a:ln>
        <a:scene3d xmlns:a="http://schemas.openxmlformats.org/drawingml/2006/main">
          <a:camera prst="orthographicFront"/>
          <a:lightRig rig="twoPt" dir="tl">
            <a:rot lat="0" lon="0" rev="0"/>
          </a:lightRig>
        </a:scene3d>
        <a:sp3d xmlns:a="http://schemas.openxmlformats.org/drawingml/2006/main" extrusionH="400050" prstMaterial="dkEdge">
          <a:extrusionClr>
            <a:schemeClr val="tx1"/>
          </a:extrusionClr>
        </a:sp3d>
      </cdr:spPr>
      <cdr:txBody>
        <a:bodyPr xmlns:a="http://schemas.openxmlformats.org/drawingml/2006/main" wrap="square" lIns="91440" tIns="45720" rIns="91440" bIns="45720">
          <a:spAutoFit/>
          <a:sp3d contourW="19050" prstMaterial="clear">
            <a:bevelT w="50800" h="50800"/>
            <a:contourClr>
              <a:schemeClr val="accent5">
                <a:tint val="70000"/>
                <a:satMod val="180000"/>
                <a:alpha val="7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l"/>
          <a:r>
            <a:rPr lang="ru-RU" sz="1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выплата  каждой молодой семьи составила 40% расчетной стоимости жилья.</a:t>
          </a:r>
          <a:endParaRPr lang="ru-RU" sz="180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000066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AB8AD-31C9-4080-9534-2D553923AABC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F0DC1-7B8E-4DF8-9313-60E8842BC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89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0DC1-7B8E-4DF8-9313-60E8842BC3E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9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F0DC1-7B8E-4DF8-9313-60E8842BC3E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3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B26-5CB1-43F0-9D05-281909B0512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0DF9-13F6-41F8-B0A0-E74CF6792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62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B26-5CB1-43F0-9D05-281909B0512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0DF9-13F6-41F8-B0A0-E74CF6792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B26-5CB1-43F0-9D05-281909B0512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0DF9-13F6-41F8-B0A0-E74CF6792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3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B26-5CB1-43F0-9D05-281909B0512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0DF9-13F6-41F8-B0A0-E74CF6792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84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B26-5CB1-43F0-9D05-281909B0512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0DF9-13F6-41F8-B0A0-E74CF6792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1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B26-5CB1-43F0-9D05-281909B0512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0DF9-13F6-41F8-B0A0-E74CF6792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47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B26-5CB1-43F0-9D05-281909B0512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0DF9-13F6-41F8-B0A0-E74CF6792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3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B26-5CB1-43F0-9D05-281909B0512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0DF9-13F6-41F8-B0A0-E74CF6792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9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B26-5CB1-43F0-9D05-281909B0512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0DF9-13F6-41F8-B0A0-E74CF6792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8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B26-5CB1-43F0-9D05-281909B0512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0DF9-13F6-41F8-B0A0-E74CF6792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7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B26-5CB1-43F0-9D05-281909B0512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0DF9-13F6-41F8-B0A0-E74CF6792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2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B26-5CB1-43F0-9D05-281909B05128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0DF9-13F6-41F8-B0A0-E74CF6792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7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9658" y="1735592"/>
            <a:ext cx="8955314" cy="3522208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  <a:innerShdw blurRad="38100" dist="50800" dir="18900000">
              <a:srgbClr val="0000CC">
                <a:alpha val="50000"/>
              </a:srgbClr>
            </a:innerShdw>
          </a:effectLst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rgbClr val="0000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Отчет об 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исполнении  </a:t>
            </a:r>
            <a:r>
              <a:rPr lang="ru-RU" b="1" dirty="0">
                <a:solidFill>
                  <a:srgbClr val="0000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бюджета 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 2017 </a:t>
            </a:r>
            <a:r>
              <a:rPr lang="ru-RU" b="1" dirty="0">
                <a:solidFill>
                  <a:srgbClr val="0000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 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МКУ «Управление городского хозяйства»</a:t>
            </a:r>
            <a:r>
              <a:rPr lang="ru-RU" sz="5400" b="1" dirty="0" smtClean="0">
                <a:solidFill>
                  <a:srgbClr val="0000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sz="5400" b="1" dirty="0" smtClean="0">
                <a:solidFill>
                  <a:srgbClr val="0000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endParaRPr lang="ru-RU" dirty="0">
              <a:solidFill>
                <a:srgbClr val="0000CC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7371" y="4950193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Пономарева Татьяна Ивановна,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Директор муниципального казенного учреждения «Управление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Городского хозяйства» администрации города Минусинска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e-mail: edinzakaz@mail.ru,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http: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//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ez.minusinsk.info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" y="4673601"/>
            <a:ext cx="3432777" cy="21844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4515" y="40217"/>
            <a:ext cx="4811485" cy="7066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Минусинск</a:t>
            </a:r>
            <a:endParaRPr lang="ru-RU" sz="4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313" y="3565"/>
            <a:ext cx="2728686" cy="173202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1425" y="0"/>
            <a:ext cx="743776" cy="74987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9825" y="33562"/>
            <a:ext cx="566977" cy="7132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687" y="781851"/>
            <a:ext cx="9274626" cy="1754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6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80" y="180752"/>
            <a:ext cx="10810640" cy="654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24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6819"/>
            <a:ext cx="12052662" cy="129757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программа «Реформирование и модернизация жилищно-коммунального хозяйства и повышение энергетической эффективности муниципального образования город Минусинск»</a:t>
            </a:r>
            <a:endParaRPr lang="ru-RU" sz="2400" dirty="0">
              <a:solidFill>
                <a:srgbClr val="000066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401208"/>
              </p:ext>
            </p:extLst>
          </p:nvPr>
        </p:nvGraphicFramePr>
        <p:xfrm>
          <a:off x="251142" y="1196660"/>
          <a:ext cx="11719558" cy="513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932"/>
                <a:gridCol w="8952614"/>
                <a:gridCol w="2210012"/>
              </a:tblGrid>
              <a:tr h="829562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 подпрограммы,  мероприятия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освоенных бюджетных средств в 2017  году, тыс. руб.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30436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«Модернизация, реконструкция и капитальный ремонт объектов коммунальной инфраструктуры и жилищного фонда муниципального образования  город Минусинск»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10 549,30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932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водопровода от ВК5-23 до ВК5-23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ул. Комарова, 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10 302,00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9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 и установка  автоматических радиосистем передачи извещений объектов, расположенных по адресам: ул. Абаканская, д. 64 и пр. Сафьяновых, д. 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158,31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197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проверки достоверности определения сметной стоимости объекта капитального строительства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88,99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4676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«Строительство, реконструкция и капитальный ремонт сетей уличного освещения муниципального образования город Минусинск»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2 598,50</a:t>
                      </a:r>
                      <a:endParaRPr lang="ru-RU" sz="1600" b="1" kern="50" dirty="0" smtClean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80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Восстановление сетей уличного освещения на автомобильных дорогах общего пользования местного значения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2 598,50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023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"Обеспечение реализации муниципальной программы и прочие мероприятия"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20 021,00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995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Содержание МКУ "Управление городского хозяйства"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20 021,00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26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0" y="133434"/>
            <a:ext cx="6150697" cy="36265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51" y="133434"/>
            <a:ext cx="5427671" cy="37687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62" y="3383466"/>
            <a:ext cx="5295015" cy="347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6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" y="1"/>
            <a:ext cx="11086011" cy="1158240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 программа  «Обеспечение </a:t>
            </a:r>
            <a:r>
              <a:rPr lang="ru-RU" sz="26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жильем молодых семей в муниципальном образовании город Минусинск»</a:t>
            </a:r>
            <a:endParaRPr lang="ru-RU" sz="26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354551"/>
              </p:ext>
            </p:extLst>
          </p:nvPr>
        </p:nvGraphicFramePr>
        <p:xfrm>
          <a:off x="742406" y="1318437"/>
          <a:ext cx="10961915" cy="5241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69348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0629"/>
            <a:ext cx="12090401" cy="926646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 программа  </a:t>
            </a:r>
            <a:r>
              <a:rPr lang="ru-RU" sz="26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«Обеспечение транспортной </a:t>
            </a:r>
            <a:r>
              <a:rPr lang="ru-RU" sz="26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инфраструктуры </a:t>
            </a:r>
            <a:r>
              <a:rPr lang="ru-RU" sz="26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муниципального образования город Минусинск»</a:t>
            </a:r>
            <a:endParaRPr lang="ru-RU" sz="2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209155"/>
              </p:ext>
            </p:extLst>
          </p:nvPr>
        </p:nvGraphicFramePr>
        <p:xfrm>
          <a:off x="347505" y="1057275"/>
          <a:ext cx="11635890" cy="520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574"/>
                <a:gridCol w="8380207"/>
                <a:gridCol w="261410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 подпрограммы,  мероприятия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освоенных бюджетных средств 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 году, тыс. руб.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 «Дороги муниципального образования город Минусинск»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137 178,97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искусственных сооружений (мост в районе ССК)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40 351,56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автомобильных дорог общего пользования местного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54 739,20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автомобильных дорог общего пользования местного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42 088,21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«Обеспечение пассажирских перевозок на городских маршрутах с небольшой интенсивностью пассажирских потоков»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15 226,36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Компенсация расходов,  возникающих в результате небольшой интенсивности пассажиропотоков по городским маршрутам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15 226,36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«Повышение безопасности дорожного движения в муниципальном образовании город Минусинск»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1 699,15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пешеходных переходов светофорными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объектами типа Т7, прилегающих к образовательным учреждениям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308,28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Нанесение дорожной разметки 1.14.1 на пешеходных переходах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1 390,87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06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3"/>
            <a:ext cx="5905948" cy="33175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" y="3469341"/>
            <a:ext cx="6024283" cy="33886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773" y="1525978"/>
            <a:ext cx="6648227" cy="373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107373"/>
              </p:ext>
            </p:extLst>
          </p:nvPr>
        </p:nvGraphicFramePr>
        <p:xfrm>
          <a:off x="335154" y="1422692"/>
          <a:ext cx="11521690" cy="4875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128"/>
                <a:gridCol w="7954170"/>
                <a:gridCol w="2748392"/>
              </a:tblGrid>
              <a:tr h="9215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подпрограммы, 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освоенных бюджетных средств в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 году, тыс. руб.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34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«Благоустройство муниципального образования город Минусинск»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6 131,42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96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детской</a:t>
                      </a:r>
                      <a:r>
                        <a:rPr lang="ru-RU" sz="16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площадки у фонтана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1 500,00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39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территории города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304,80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07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Текущее содержание скверов и зеленых насаждений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910,70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8602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«Мой любимый город»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415,92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450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городского конкурса на благоустройство территорий и дворов «Мой любимый город»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415,92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8602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«Формирование современной городской среды на 2017 год»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32 210,21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67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дворовых территорий многоквартирных домов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 территорий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мест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массового отдыха населения (парков или парковых зон)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17 608,54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8 804,27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5 797,40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121919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программа «Благоустройство территории муниципального образования город Минусинск»</a:t>
            </a:r>
            <a:endParaRPr lang="ru-RU" sz="2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5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ISpec\Desktop\Фото\общ пространства 08.08\DSC_0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5" y="85060"/>
            <a:ext cx="4975784" cy="315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70" y="71585"/>
            <a:ext cx="5637008" cy="31664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7" y="3386663"/>
            <a:ext cx="5810693" cy="3272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5"/>
          <a:stretch/>
        </p:blipFill>
        <p:spPr>
          <a:xfrm>
            <a:off x="351376" y="3516845"/>
            <a:ext cx="5369016" cy="30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ISpec\Desktop\Фото\общ пространства 08.08\DSC_0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6" y="308345"/>
            <a:ext cx="6723081" cy="634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GISpec\Desktop\Фото\общ пространства 08.08\DSC_0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116" y="308345"/>
            <a:ext cx="4412512" cy="634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0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116957"/>
            <a:ext cx="11653284" cy="6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899" y="0"/>
            <a:ext cx="11347268" cy="1079862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 программа  </a:t>
            </a:r>
            <a:r>
              <a:rPr lang="ru-RU" sz="26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6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6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</a:t>
            </a:r>
            <a:r>
              <a:rPr lang="ru-RU" sz="26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жизнедеятельности территории»</a:t>
            </a:r>
            <a:endParaRPr lang="ru-RU" sz="2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814521"/>
              </p:ext>
            </p:extLst>
          </p:nvPr>
        </p:nvGraphicFramePr>
        <p:xfrm>
          <a:off x="624726" y="1164921"/>
          <a:ext cx="10883613" cy="5261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691"/>
                <a:gridCol w="8041024"/>
                <a:gridCol w="2317898"/>
              </a:tblGrid>
              <a:tr h="7808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 подпрограммы,  мероприятия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освоенных бюджетных средств 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  году, тыс.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7714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Текущее содержание, ремонт и эксплуатация сетей и оборудования уличного освещения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4 424,59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387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Текущее содержание мест захоронений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4 267,26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3593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Текущее содержание, ремонт и эксплуатация объектов инженерной защиты города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978,33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3593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проведение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акарицидных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обработок мест массового отдыха населения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44,80</a:t>
                      </a:r>
                    </a:p>
                  </a:txBody>
                  <a:tcPr anchor="ctr"/>
                </a:tc>
              </a:tr>
              <a:tr h="3836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оплату уличного освещения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11 936,56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административного здания по ул. Михайлова, 13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374,33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несанкционированных свалок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599,51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Снос домов, признанных аварийными в г. Минусинске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20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в области обеспечения капитального ремонта, реконструкции и строительства гидротехнических сооружений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 ремонта, находящегося в муниципальной собственности здания, в котором расположен Муниципальный территориальный отдел агентства АГС Красноярского края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34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" y="1285996"/>
            <a:ext cx="4746743" cy="37107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79" y="3544698"/>
            <a:ext cx="5459630" cy="33133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79" y="105782"/>
            <a:ext cx="5459630" cy="333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50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673</Words>
  <Application>Microsoft Office PowerPoint</Application>
  <PresentationFormat>Широкоэкранный</PresentationFormat>
  <Paragraphs>140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Lucida Sans Unicode</vt:lpstr>
      <vt:lpstr>Times New Roman</vt:lpstr>
      <vt:lpstr>Тема Office</vt:lpstr>
      <vt:lpstr>Отчет об исполнении  бюджета  за 2017 год                 МКУ «Управление городского хозяйства» </vt:lpstr>
      <vt:lpstr>Муниципальная  программа  «Обеспечение транспортной инфраструктуры муниципального образования город Минусинск»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 программа   «Обеспечение жизнедеятельности территории»</vt:lpstr>
      <vt:lpstr>Презентация PowerPoint</vt:lpstr>
      <vt:lpstr>Презентация PowerPoint</vt:lpstr>
      <vt:lpstr>Муниципальная программа «Реформирование и модернизация жилищно-коммунального хозяйства и повышение энергетической эффективности муниципального образования город Минусинск»</vt:lpstr>
      <vt:lpstr>Презентация PowerPoint</vt:lpstr>
      <vt:lpstr>Муниципальная  программа  «Обеспечение жильем молодых семей в муниципальном образовании город Минусинск»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5567</dc:creator>
  <cp:lastModifiedBy>99</cp:lastModifiedBy>
  <cp:revision>177</cp:revision>
  <cp:lastPrinted>2018-05-10T08:26:23Z</cp:lastPrinted>
  <dcterms:created xsi:type="dcterms:W3CDTF">2016-04-28T09:51:29Z</dcterms:created>
  <dcterms:modified xsi:type="dcterms:W3CDTF">2018-05-11T02:45:05Z</dcterms:modified>
</cp:coreProperties>
</file>