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66" r:id="rId1"/>
  </p:sldMasterIdLst>
  <p:notesMasterIdLst>
    <p:notesMasterId r:id="rId27"/>
  </p:notesMasterIdLst>
  <p:sldIdLst>
    <p:sldId id="256" r:id="rId2"/>
    <p:sldId id="452" r:id="rId3"/>
    <p:sldId id="473" r:id="rId4"/>
    <p:sldId id="474" r:id="rId5"/>
    <p:sldId id="475" r:id="rId6"/>
    <p:sldId id="508" r:id="rId7"/>
    <p:sldId id="509" r:id="rId8"/>
    <p:sldId id="490" r:id="rId9"/>
    <p:sldId id="491" r:id="rId10"/>
    <p:sldId id="489" r:id="rId11"/>
    <p:sldId id="492" r:id="rId12"/>
    <p:sldId id="493" r:id="rId13"/>
    <p:sldId id="494" r:id="rId14"/>
    <p:sldId id="495" r:id="rId15"/>
    <p:sldId id="510" r:id="rId16"/>
    <p:sldId id="498" r:id="rId17"/>
    <p:sldId id="499" r:id="rId18"/>
    <p:sldId id="500" r:id="rId19"/>
    <p:sldId id="511" r:id="rId20"/>
    <p:sldId id="501" r:id="rId21"/>
    <p:sldId id="504" r:id="rId22"/>
    <p:sldId id="503" r:id="rId23"/>
    <p:sldId id="507" r:id="rId24"/>
    <p:sldId id="505" r:id="rId25"/>
    <p:sldId id="291" r:id="rId2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5BB"/>
    <a:srgbClr val="FFFFFF"/>
    <a:srgbClr val="CDCDCD"/>
    <a:srgbClr val="C8C8C8"/>
    <a:srgbClr val="DCDCDC"/>
    <a:srgbClr val="BEBEBE"/>
    <a:srgbClr val="A0A0A0"/>
    <a:srgbClr val="D2D2D2"/>
    <a:srgbClr val="BCBDC0"/>
    <a:srgbClr val="66B2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660B408-B3CF-4A94-85FC-2B1E0A45F4A2}" styleName="Темный стиль 2 -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8" autoAdjust="0"/>
    <p:restoredTop sz="91739" autoAdjust="0"/>
  </p:normalViewPr>
  <p:slideViewPr>
    <p:cSldViewPr>
      <p:cViewPr varScale="1">
        <p:scale>
          <a:sx n="89" d="100"/>
          <a:sy n="89" d="100"/>
        </p:scale>
        <p:origin x="-1114" y="-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6" y="5844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CF4CCB-7D2C-490C-A55D-021C07F310DD}" type="datetimeFigureOut">
              <a:rPr lang="ru-RU" smtClean="0"/>
              <a:t>08.08.2016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B4F07B-9BE9-4AE3-8E78-761CBCD592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79260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pPr>
              <a:defRPr/>
            </a:pPr>
            <a:fld id="{30865097-312B-42E4-A2EE-977902575E5A}" type="datetimeFigureOut">
              <a:rPr lang="ru-RU" smtClean="0"/>
              <a:pPr>
                <a:defRPr/>
              </a:pPr>
              <a:t>08.08.2016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9FD0DBEE-C471-4378-AF5E-D62F0F805EB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A659BAE-BBCE-4AD7-91B3-1E8E799240A1}" type="datetimeFigureOut">
              <a:rPr lang="ru-RU" smtClean="0"/>
              <a:pPr>
                <a:defRPr/>
              </a:pPr>
              <a:t>08.08.2016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3C754-11C3-40E4-A8F1-69B5C4FE814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2ED0906-3A31-4B91-9504-0ABBB6ADD6D7}" type="datetimeFigureOut">
              <a:rPr lang="ru-RU" smtClean="0"/>
              <a:pPr>
                <a:defRPr/>
              </a:pPr>
              <a:t>08.08.2016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5AAD12-97C5-4361-AECC-95340B632E7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pPr>
              <a:defRPr/>
            </a:pPr>
            <a:fld id="{301FBA01-E2B8-43C1-8486-B7F4C1B9B5A7}" type="datetimeFigureOut">
              <a:rPr lang="ru-RU" smtClean="0"/>
              <a:pPr>
                <a:defRPr/>
              </a:pPr>
              <a:t>08.08.2016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43D52C-8436-488B-8D6A-20F8D02996A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pPr>
              <a:defRPr/>
            </a:pPr>
            <a:fld id="{81FACB77-8710-46FC-B44D-A2BE3E70B762}" type="datetimeFigureOut">
              <a:rPr lang="ru-RU" smtClean="0"/>
              <a:pPr>
                <a:defRPr/>
              </a:pPr>
              <a:t>08.08.2016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pPr>
              <a:defRPr/>
            </a:pPr>
            <a:fld id="{84143588-EF7B-466C-B536-9231AC2B30B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pPr>
              <a:defRPr/>
            </a:pPr>
            <a:fld id="{A0DF1E14-BBDC-418C-BE7D-8FAB8DC94626}" type="datetimeFigureOut">
              <a:rPr lang="ru-RU" smtClean="0"/>
              <a:pPr>
                <a:defRPr/>
              </a:pPr>
              <a:t>08.08.2016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pPr>
              <a:defRPr/>
            </a:pPr>
            <a:fld id="{5A8DBFB8-86CD-4B78-AEBE-82F9669DAE5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pPr>
              <a:defRPr/>
            </a:pPr>
            <a:fld id="{F9836D33-E446-4A6A-AD07-D34CA396D52C}" type="datetimeFigureOut">
              <a:rPr lang="ru-RU" smtClean="0"/>
              <a:pPr>
                <a:defRPr/>
              </a:pPr>
              <a:t>08.08.2016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6D692C08-BA86-4ED3-8B60-47AF1B9D243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94026CF-240E-455F-B8CF-B495E461EF82}" type="datetimeFigureOut">
              <a:rPr lang="ru-RU" smtClean="0"/>
              <a:pPr>
                <a:defRPr/>
              </a:pPr>
              <a:t>08.08.2016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92D998-80AD-4956-A9D4-3FE9D9249FB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pPr>
              <a:defRPr/>
            </a:pPr>
            <a:fld id="{48CFA350-12A3-499F-8F85-F73E0C850B17}" type="datetimeFigureOut">
              <a:rPr lang="ru-RU" smtClean="0"/>
              <a:pPr>
                <a:defRPr/>
              </a:pPr>
              <a:t>08.08.2016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pPr>
              <a:defRPr/>
            </a:pPr>
            <a:fld id="{86895D99-A5AE-4AC7-B895-D59C61188BF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B40E2815-924C-4F12-B0CA-AC2614C335B7}" type="datetimeFigureOut">
              <a:rPr lang="ru-RU" smtClean="0"/>
              <a:pPr>
                <a:defRPr/>
              </a:pPr>
              <a:t>08.08.2016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D65AFA0B-66C2-4BAF-BAC5-5ECC020F387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793CF207-0117-4287-A7B8-51E209C96757}" type="datetimeFigureOut">
              <a:rPr lang="ru-RU" smtClean="0"/>
              <a:pPr>
                <a:defRPr/>
              </a:pPr>
              <a:t>08.08.2016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pPr>
              <a:defRPr/>
            </a:pPr>
            <a:fld id="{84F01A49-8E30-420F-BB89-430EEF61C3B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801483A-5157-41B9-AA34-8FA5648EF923}" type="datetimeFigureOut">
              <a:rPr lang="ru-RU" smtClean="0"/>
              <a:pPr>
                <a:defRPr/>
              </a:pPr>
              <a:t>08.08.2016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AB1B5F6-6FBB-4B73-B037-5E54687DBE4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167" r:id="rId1"/>
    <p:sldLayoutId id="2147484168" r:id="rId2"/>
    <p:sldLayoutId id="2147484169" r:id="rId3"/>
    <p:sldLayoutId id="2147484170" r:id="rId4"/>
    <p:sldLayoutId id="2147484171" r:id="rId5"/>
    <p:sldLayoutId id="2147484172" r:id="rId6"/>
    <p:sldLayoutId id="2147484173" r:id="rId7"/>
    <p:sldLayoutId id="2147484174" r:id="rId8"/>
    <p:sldLayoutId id="2147484175" r:id="rId9"/>
    <p:sldLayoutId id="2147484176" r:id="rId10"/>
    <p:sldLayoutId id="2147484177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988839"/>
            <a:ext cx="9144000" cy="2310305"/>
          </a:xfrm>
        </p:spPr>
        <p:txBody>
          <a:bodyPr anchor="ctr">
            <a:noAutofit/>
          </a:bodyPr>
          <a:lstStyle/>
          <a:p>
            <a:pPr marL="0" algn="ctr">
              <a:defRPr/>
            </a:pPr>
            <a:r>
              <a:rPr lang="ru-RU" b="1" dirty="0">
                <a:ln w="1270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rgbClr val="FFA521">
                        <a:shade val="30000"/>
                        <a:satMod val="115000"/>
                      </a:srgbClr>
                    </a:gs>
                    <a:gs pos="50000">
                      <a:srgbClr val="FFA521">
                        <a:shade val="67500"/>
                        <a:satMod val="115000"/>
                      </a:srgbClr>
                    </a:gs>
                    <a:gs pos="100000">
                      <a:srgbClr val="FFA521">
                        <a:shade val="100000"/>
                        <a:satMod val="115000"/>
                      </a:srgbClr>
                    </a:gs>
                  </a:gsLst>
                  <a:lin ang="135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Организация рабочих и приемочных комиссий</a:t>
            </a:r>
            <a:endParaRPr lang="ru-RU" sz="3200" b="1" dirty="0">
              <a:ln w="1270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 flip="none" rotWithShape="1">
                <a:gsLst>
                  <a:gs pos="0">
                    <a:srgbClr val="FFA521">
                      <a:shade val="30000"/>
                      <a:satMod val="115000"/>
                    </a:srgbClr>
                  </a:gs>
                  <a:gs pos="50000">
                    <a:srgbClr val="FFA521">
                      <a:shade val="67500"/>
                      <a:satMod val="115000"/>
                    </a:srgbClr>
                  </a:gs>
                  <a:gs pos="100000">
                    <a:srgbClr val="FFA521">
                      <a:shade val="100000"/>
                      <a:satMod val="115000"/>
                    </a:srgbClr>
                  </a:gs>
                </a:gsLst>
                <a:lin ang="13500000" scaled="1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26" name="Picture 2" descr="\\192.168.10.3\Документы\25. Маркетинг\7. Презентации\Презентация для конкурса Лучший подрядчик ЖКХ\Кремль 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8964" y="4333536"/>
            <a:ext cx="1440160" cy="2344972"/>
          </a:xfrm>
          <a:prstGeom prst="rect">
            <a:avLst/>
          </a:prstGeom>
          <a:noFill/>
        </p:spPr>
      </p:pic>
      <p:pic>
        <p:nvPicPr>
          <p:cNvPr id="3" name="Picture 2" descr="\\192.168.10.3\документы\27. Буклеты, издания, сми, сайт\2. Фирменный стиль\2. Шаблоны для применения\2. Web Фирм.блок\web бф - 100%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37971"/>
            <a:ext cx="2651192" cy="1128505"/>
          </a:xfrm>
          <a:prstGeom prst="rect">
            <a:avLst/>
          </a:prstGeom>
          <a:noFill/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2195736" y="5301208"/>
            <a:ext cx="6480720" cy="1232714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marL="4763" marR="0" lvl="0" algn="ctr" defTabSz="35718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177800" algn="l"/>
              </a:tabLst>
              <a:defRPr/>
            </a:pPr>
            <a:r>
              <a:rPr kumimoji="0" lang="ru-RU" sz="2400" b="0" i="1" u="none" strike="noStrike" kern="1200" cap="none" spc="0" normalizeH="0" baseline="0" noProof="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gradFill>
                  <a:gsLst>
                    <a:gs pos="0">
                      <a:srgbClr val="66B2E3"/>
                    </a:gs>
                    <a:gs pos="50000">
                      <a:srgbClr val="0095BB"/>
                    </a:gs>
                    <a:gs pos="100000">
                      <a:srgbClr val="006B8E"/>
                    </a:gs>
                  </a:gsLst>
                  <a:lin ang="13500000" scaled="1"/>
                </a:gra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Докладчик: заместитель директора</a:t>
            </a:r>
          </a:p>
          <a:p>
            <a:pPr marL="4763" marR="0" lvl="0" algn="ctr" defTabSz="35718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177800" algn="l"/>
              </a:tabLst>
              <a:defRPr/>
            </a:pPr>
            <a:r>
              <a:rPr kumimoji="0" lang="ru-RU" sz="2400" b="0" i="1" u="none" strike="noStrike" kern="1200" cap="none" spc="0" normalizeH="0" baseline="0" noProof="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gradFill>
                  <a:gsLst>
                    <a:gs pos="0">
                      <a:srgbClr val="66B2E3"/>
                    </a:gs>
                    <a:gs pos="50000">
                      <a:srgbClr val="0095BB"/>
                    </a:gs>
                    <a:gs pos="100000">
                      <a:srgbClr val="006B8E"/>
                    </a:gs>
                  </a:gsLst>
                  <a:lin ang="13500000" scaled="1"/>
                </a:gra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МУП «СТН» г.Казани, </a:t>
            </a:r>
          </a:p>
          <a:p>
            <a:pPr marL="4763" marR="0" lvl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1" u="none" strike="noStrike" kern="1200" cap="none" spc="0" normalizeH="0" baseline="0" noProof="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gradFill>
                  <a:gsLst>
                    <a:gs pos="0">
                      <a:srgbClr val="66B2E3"/>
                    </a:gs>
                    <a:gs pos="50000">
                      <a:srgbClr val="0095BB"/>
                    </a:gs>
                    <a:gs pos="100000">
                      <a:srgbClr val="006B8E"/>
                    </a:gs>
                  </a:gsLst>
                  <a:lin ang="13500000" scaled="1"/>
                </a:gra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Марченко Лариса Анатольевна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0" y="229558"/>
            <a:ext cx="9133200" cy="1080000"/>
          </a:xfrm>
          <a:prstGeom prst="rect">
            <a:avLst/>
          </a:prstGeom>
          <a:gradFill flip="none" rotWithShape="1">
            <a:gsLst>
              <a:gs pos="0">
                <a:srgbClr val="66B2E3"/>
              </a:gs>
              <a:gs pos="35000">
                <a:srgbClr val="0095BB"/>
              </a:gs>
              <a:gs pos="100000">
                <a:srgbClr val="007DA0"/>
              </a:gs>
            </a:gsLst>
            <a:lin ang="16200000" scaled="0"/>
            <a:tileRect/>
          </a:gradFill>
          <a:ln>
            <a:solidFill>
              <a:srgbClr val="FFFFFF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anchor="ctr">
            <a:normAutofit/>
          </a:bodyPr>
          <a:lstStyle/>
          <a:p>
            <a:pPr lvl="0" algn="ctr" fontAlgn="auto">
              <a:spcAft>
                <a:spcPts val="0"/>
              </a:spcAft>
              <a:defRPr/>
            </a:pPr>
            <a:r>
              <a:rPr lang="ru-RU" sz="3000" dirty="0">
                <a:solidFill>
                  <a:srgbClr val="FFFFFF"/>
                </a:solidFill>
              </a:rPr>
              <a:t>Рабочие комиссии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96481" y="1464656"/>
            <a:ext cx="8748464" cy="720000"/>
          </a:xfrm>
          <a:prstGeom prst="rect">
            <a:avLst/>
          </a:prstGeom>
          <a:gradFill flip="none" rotWithShape="1">
            <a:gsLst>
              <a:gs pos="0">
                <a:srgbClr val="FECD32"/>
              </a:gs>
              <a:gs pos="34000">
                <a:srgbClr val="F9B233"/>
              </a:gs>
              <a:gs pos="100000">
                <a:srgbClr val="E29100"/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anchor="ctr">
            <a:normAutofit/>
          </a:bodyPr>
          <a:lstStyle/>
          <a:p>
            <a:pPr lvl="0" algn="ctr" fontAlgn="auto">
              <a:spcAft>
                <a:spcPts val="0"/>
              </a:spcAft>
              <a:defRPr/>
            </a:pPr>
            <a:r>
              <a:rPr lang="ru-RU" sz="2400" dirty="0">
                <a:solidFill>
                  <a:schemeClr val="tx1"/>
                </a:solidFill>
              </a:rPr>
              <a:t>Права, обязанности и порядок работы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96481" y="2339754"/>
            <a:ext cx="8748464" cy="4329606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lvl="0" algn="just">
              <a:lnSpc>
                <a:spcPct val="150000"/>
              </a:lnSpc>
              <a:spcBef>
                <a:spcPts val="600"/>
              </a:spcBef>
              <a:buClr>
                <a:schemeClr val="accent1"/>
              </a:buClr>
              <a:buSzPct val="120000"/>
            </a:pPr>
            <a:endParaRPr lang="ru-RU" sz="2000" b="1" dirty="0">
              <a:solidFill>
                <a:schemeClr val="bg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dirty="0">
                <a:latin typeface="Calibri" panose="020F0502020204030204" pitchFamily="34" charset="0"/>
              </a:rPr>
              <a:t>Рабочие комиссии до предъявления объектов к приемке в эксплуатацию приемочной комиссией обязаны:</a:t>
            </a:r>
          </a:p>
          <a:p>
            <a:pPr algn="just"/>
            <a:endParaRPr lang="ru-RU" sz="2000" b="1" dirty="0">
              <a:latin typeface="Calibri" panose="020F0502020204030204" pitchFamily="34" charset="0"/>
            </a:endParaRPr>
          </a:p>
          <a:p>
            <a:pPr marL="457200" indent="-457200" algn="just">
              <a:lnSpc>
                <a:spcPct val="150000"/>
              </a:lnSpc>
              <a:spcBef>
                <a:spcPts val="0"/>
              </a:spcBef>
              <a:buClr>
                <a:schemeClr val="accent1"/>
              </a:buClr>
              <a:buSzPct val="120000"/>
              <a:buFont typeface="Wingdings" pitchFamily="2" charset="2"/>
              <a:buChar char="Ø"/>
            </a:pPr>
            <a:r>
              <a:rPr lang="ru-RU" sz="2000" dirty="0">
                <a:latin typeface="Calibri" panose="020F0502020204030204" pitchFamily="34" charset="0"/>
              </a:rPr>
              <a:t>проверить состав и полноту исполнительной документации;</a:t>
            </a:r>
          </a:p>
          <a:p>
            <a:pPr marL="457200" indent="-457200" algn="just">
              <a:lnSpc>
                <a:spcPct val="150000"/>
              </a:lnSpc>
              <a:spcBef>
                <a:spcPts val="0"/>
              </a:spcBef>
              <a:buClr>
                <a:schemeClr val="accent1"/>
              </a:buClr>
              <a:buSzPct val="120000"/>
              <a:buFont typeface="Wingdings" pitchFamily="2" charset="2"/>
              <a:buChar char="Ø"/>
            </a:pPr>
            <a:r>
              <a:rPr lang="ru-RU" sz="2000" dirty="0">
                <a:latin typeface="Calibri" panose="020F0502020204030204" pitchFamily="34" charset="0"/>
              </a:rPr>
              <a:t>проверить качество и соответствие выполненных ремонтно-строительных работ проектно-сметной документации, стандартам, нормам и правилам производства работ;</a:t>
            </a:r>
          </a:p>
          <a:p>
            <a:pPr marL="457200" indent="-457200" algn="just">
              <a:lnSpc>
                <a:spcPct val="150000"/>
              </a:lnSpc>
              <a:spcBef>
                <a:spcPts val="0"/>
              </a:spcBef>
              <a:buClr>
                <a:schemeClr val="accent1"/>
              </a:buClr>
              <a:buSzPct val="120000"/>
              <a:buFont typeface="Wingdings" pitchFamily="2" charset="2"/>
              <a:buChar char="Ø"/>
            </a:pPr>
            <a:r>
              <a:rPr lang="ru-RU" sz="2000" dirty="0">
                <a:latin typeface="Calibri" panose="020F0502020204030204" pitchFamily="34" charset="0"/>
              </a:rPr>
              <a:t>проверить подготовленность объектов к эксплуатации;</a:t>
            </a:r>
          </a:p>
          <a:p>
            <a:pPr marL="457200" indent="-457200" algn="just">
              <a:lnSpc>
                <a:spcPct val="150000"/>
              </a:lnSpc>
              <a:spcBef>
                <a:spcPts val="0"/>
              </a:spcBef>
              <a:buClr>
                <a:schemeClr val="accent1"/>
              </a:buClr>
              <a:buSzPct val="120000"/>
              <a:buFont typeface="Wingdings" pitchFamily="2" charset="2"/>
              <a:buChar char="Ø"/>
            </a:pPr>
            <a:r>
              <a:rPr lang="ru-RU" sz="2000" dirty="0">
                <a:latin typeface="Calibri" panose="020F0502020204030204" pitchFamily="34" charset="0"/>
              </a:rPr>
              <a:t>принять решение о предъявлении жилого здания приемочной комиссии</a:t>
            </a:r>
            <a:r>
              <a:rPr lang="ru-RU" sz="2000" i="1" dirty="0">
                <a:latin typeface="Calibri" panose="020F0502020204030204" pitchFamily="34" charset="0"/>
              </a:rPr>
              <a:t>.</a:t>
            </a:r>
            <a:endParaRPr lang="ru-RU" sz="2000" dirty="0">
              <a:latin typeface="Calibri" panose="020F0502020204030204" pitchFamily="34" charset="0"/>
            </a:endParaRPr>
          </a:p>
          <a:p>
            <a:pPr marL="457200" lvl="0" indent="-457200" algn="just">
              <a:lnSpc>
                <a:spcPct val="150000"/>
              </a:lnSpc>
              <a:spcBef>
                <a:spcPts val="600"/>
              </a:spcBef>
              <a:buClr>
                <a:schemeClr val="accent1"/>
              </a:buClr>
              <a:buSzPct val="120000"/>
              <a:buFont typeface="Wingdings" pitchFamily="2" charset="2"/>
              <a:buChar char="Ø"/>
            </a:pPr>
            <a:endParaRPr lang="ru-RU" dirty="0">
              <a:solidFill>
                <a:schemeClr val="bg1"/>
              </a:solidFill>
              <a:latin typeface="+mn-lt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  <a:spcBef>
                <a:spcPts val="600"/>
              </a:spcBef>
              <a:buClr>
                <a:schemeClr val="accent1"/>
              </a:buClr>
              <a:buSzPct val="120000"/>
            </a:pP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80" y="6460803"/>
            <a:ext cx="1989520" cy="352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356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0" y="229558"/>
            <a:ext cx="9133200" cy="1080000"/>
          </a:xfrm>
          <a:prstGeom prst="rect">
            <a:avLst/>
          </a:prstGeom>
          <a:gradFill flip="none" rotWithShape="1">
            <a:gsLst>
              <a:gs pos="0">
                <a:srgbClr val="66B2E3"/>
              </a:gs>
              <a:gs pos="35000">
                <a:srgbClr val="0095BB"/>
              </a:gs>
              <a:gs pos="100000">
                <a:srgbClr val="007DA0"/>
              </a:gs>
            </a:gsLst>
            <a:lin ang="16200000" scaled="0"/>
            <a:tileRect/>
          </a:gradFill>
          <a:ln>
            <a:solidFill>
              <a:srgbClr val="FFFFFF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anchor="ctr">
            <a:normAutofit/>
          </a:bodyPr>
          <a:lstStyle/>
          <a:p>
            <a:pPr lvl="0" algn="ctr" fontAlgn="auto">
              <a:spcAft>
                <a:spcPts val="0"/>
              </a:spcAft>
              <a:defRPr/>
            </a:pPr>
            <a:r>
              <a:rPr lang="ru-RU" sz="3000" dirty="0">
                <a:solidFill>
                  <a:srgbClr val="FFFFFF"/>
                </a:solidFill>
              </a:rPr>
              <a:t>Рабочие комиссии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96481" y="2339754"/>
            <a:ext cx="8748464" cy="4185590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</a:pPr>
            <a:r>
              <a:rPr lang="ru-RU" sz="2200" i="1" dirty="0">
                <a:latin typeface="Calibri" panose="020F0502020204030204" pitchFamily="34" charset="0"/>
                <a:cs typeface="Arial" pitchFamily="34" charset="0"/>
              </a:rPr>
              <a:t>&gt;&gt;&gt; </a:t>
            </a:r>
            <a:r>
              <a:rPr lang="ru-RU" sz="2200" i="1" dirty="0">
                <a:latin typeface="Calibri" panose="020F0502020204030204" pitchFamily="34" charset="0"/>
              </a:rPr>
              <a:t>Рабочие комиссии имеют право в необходимых случаях </a:t>
            </a:r>
            <a:r>
              <a:rPr lang="ru-RU" sz="2200" b="1" i="1" dirty="0">
                <a:latin typeface="Calibri" panose="020F0502020204030204" pitchFamily="34" charset="0"/>
              </a:rPr>
              <a:t>произвести вскрытие отдельных конструкций </a:t>
            </a:r>
            <a:r>
              <a:rPr lang="ru-RU" sz="2200" i="1" dirty="0">
                <a:latin typeface="Calibri" panose="020F0502020204030204" pitchFamily="34" charset="0"/>
              </a:rPr>
              <a:t>и (или) их узлов для контроля выполненных скрытых работ, а также назначить испытания отдельных конструкций и систем водо-, тепло- снабжения и др. 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</a:pPr>
            <a:endParaRPr lang="ru-RU" sz="1000" i="1" dirty="0">
              <a:latin typeface="Calibri" panose="020F0502020204030204" pitchFamily="34" charset="0"/>
            </a:endParaRPr>
          </a:p>
          <a:p>
            <a:pPr marL="342900" indent="-342900" algn="just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ru-RU" sz="2000" i="1" dirty="0">
                <a:latin typeface="Calibri" panose="020F0502020204030204" pitchFamily="34" charset="0"/>
              </a:rPr>
              <a:t>Работы по вскрытию и последующей заделке конструкций и (или) их узлов, назначенные рабочей комиссией, должны производиться подрядчиком с привлечением в случае необходимости субподрядных организаций. </a:t>
            </a:r>
            <a:r>
              <a:rPr lang="ru-RU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	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96481" y="1464656"/>
            <a:ext cx="8748464" cy="720000"/>
          </a:xfrm>
          <a:prstGeom prst="rect">
            <a:avLst/>
          </a:prstGeom>
          <a:gradFill flip="none" rotWithShape="1">
            <a:gsLst>
              <a:gs pos="0">
                <a:srgbClr val="FECD32"/>
              </a:gs>
              <a:gs pos="34000">
                <a:srgbClr val="F9B233"/>
              </a:gs>
              <a:gs pos="100000">
                <a:srgbClr val="E29100"/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anchor="ctr">
            <a:normAutofit/>
          </a:bodyPr>
          <a:lstStyle/>
          <a:p>
            <a:pPr lvl="0" algn="ctr" fontAlgn="auto">
              <a:spcAft>
                <a:spcPts val="0"/>
              </a:spcAft>
              <a:defRPr/>
            </a:pPr>
            <a:r>
              <a:rPr lang="ru-RU" sz="2400" dirty="0">
                <a:solidFill>
                  <a:schemeClr val="tx1"/>
                </a:solidFill>
              </a:rPr>
              <a:t>Права, обязанности и порядок работы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80" y="6460803"/>
            <a:ext cx="1989520" cy="352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77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0" y="229558"/>
            <a:ext cx="9133200" cy="1080000"/>
          </a:xfrm>
          <a:prstGeom prst="rect">
            <a:avLst/>
          </a:prstGeom>
          <a:gradFill flip="none" rotWithShape="1">
            <a:gsLst>
              <a:gs pos="0">
                <a:srgbClr val="66B2E3"/>
              </a:gs>
              <a:gs pos="35000">
                <a:srgbClr val="0095BB"/>
              </a:gs>
              <a:gs pos="100000">
                <a:srgbClr val="007DA0"/>
              </a:gs>
            </a:gsLst>
            <a:lin ang="16200000" scaled="0"/>
            <a:tileRect/>
          </a:gradFill>
          <a:ln>
            <a:solidFill>
              <a:srgbClr val="FFFFFF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anchor="ctr">
            <a:normAutofit/>
          </a:bodyPr>
          <a:lstStyle/>
          <a:p>
            <a:pPr lvl="0" algn="ctr" fontAlgn="auto">
              <a:spcAft>
                <a:spcPts val="0"/>
              </a:spcAft>
              <a:defRPr/>
            </a:pPr>
            <a:r>
              <a:rPr lang="ru-RU" sz="3000" dirty="0">
                <a:solidFill>
                  <a:srgbClr val="FFFFFF"/>
                </a:solidFill>
              </a:rPr>
              <a:t>Организация рабочих и приемочных комиссий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96480" y="2339754"/>
            <a:ext cx="8840015" cy="4518246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</a:pPr>
            <a:r>
              <a:rPr lang="ru-RU" sz="2000" b="1" dirty="0">
                <a:latin typeface="Calibri" panose="020F0502020204030204" pitchFamily="34" charset="0"/>
                <a:cs typeface="Arial" pitchFamily="34" charset="0"/>
              </a:rPr>
              <a:t>&gt;&gt;&gt; </a:t>
            </a:r>
            <a:r>
              <a:rPr lang="ru-RU" sz="2000" b="1" dirty="0">
                <a:latin typeface="Calibri" panose="020F0502020204030204" pitchFamily="34" charset="0"/>
              </a:rPr>
              <a:t>Заказчики несут ответственность: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</a:pPr>
            <a:r>
              <a:rPr lang="ru-RU" sz="2000" dirty="0">
                <a:latin typeface="Calibri" panose="020F0502020204030204" pitchFamily="34" charset="0"/>
              </a:rPr>
              <a:t>- за соответствие общей (жилой) площади, эксплуатационных характеристик и технико-экономических показателей  показателям, предусмотренным проектно-сметной документацией; 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</a:pPr>
            <a:r>
              <a:rPr lang="ru-RU" sz="2000" dirty="0">
                <a:latin typeface="Calibri" panose="020F0502020204030204" pitchFamily="34" charset="0"/>
              </a:rPr>
              <a:t>- за своевременную подготовку и сдачу в эксплуатацию в установленные сроки законченных капитальным ремонтом жилых зданий, отдельных элементов;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</a:pPr>
            <a:r>
              <a:rPr lang="ru-RU" sz="2000" dirty="0">
                <a:latin typeface="Calibri" panose="020F0502020204030204" pitchFamily="34" charset="0"/>
              </a:rPr>
              <a:t>- а также обеспечивают проведение специализированными организациями пусконаладочных работ до начала работы комиссий по приемке в эксплуатацию. </a:t>
            </a:r>
          </a:p>
          <a:p>
            <a:pPr algn="just">
              <a:spcBef>
                <a:spcPts val="600"/>
              </a:spcBef>
            </a:pPr>
            <a:r>
              <a:rPr lang="ru-RU" sz="2200" dirty="0">
                <a:latin typeface="Calibri" panose="020F0502020204030204" pitchFamily="34" charset="0"/>
                <a:cs typeface="Times New Roman" panose="02020603050405020304" pitchFamily="18" charset="0"/>
              </a:rPr>
              <a:t>	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96481" y="1464656"/>
            <a:ext cx="8748464" cy="720000"/>
          </a:xfrm>
          <a:prstGeom prst="rect">
            <a:avLst/>
          </a:prstGeom>
          <a:gradFill flip="none" rotWithShape="1">
            <a:gsLst>
              <a:gs pos="0">
                <a:srgbClr val="FECD32"/>
              </a:gs>
              <a:gs pos="34000">
                <a:srgbClr val="F9B233"/>
              </a:gs>
              <a:gs pos="100000">
                <a:srgbClr val="E29100"/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anchor="ctr">
            <a:normAutofit/>
          </a:bodyPr>
          <a:lstStyle/>
          <a:p>
            <a:pPr lvl="0" algn="ctr" fontAlgn="auto">
              <a:spcAft>
                <a:spcPts val="0"/>
              </a:spcAft>
              <a:defRPr/>
            </a:pPr>
            <a:r>
              <a:rPr lang="ru-RU" sz="2400" dirty="0">
                <a:solidFill>
                  <a:schemeClr val="tx1"/>
                </a:solidFill>
              </a:rPr>
              <a:t>Ответственность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80" y="6460803"/>
            <a:ext cx="1989520" cy="352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0953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0" y="229558"/>
            <a:ext cx="9133200" cy="1080000"/>
          </a:xfrm>
          <a:prstGeom prst="rect">
            <a:avLst/>
          </a:prstGeom>
          <a:gradFill flip="none" rotWithShape="1">
            <a:gsLst>
              <a:gs pos="0">
                <a:srgbClr val="66B2E3"/>
              </a:gs>
              <a:gs pos="35000">
                <a:srgbClr val="0095BB"/>
              </a:gs>
              <a:gs pos="100000">
                <a:srgbClr val="007DA0"/>
              </a:gs>
            </a:gsLst>
            <a:lin ang="16200000" scaled="0"/>
            <a:tileRect/>
          </a:gradFill>
          <a:ln>
            <a:solidFill>
              <a:srgbClr val="FFFFFF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anchor="ctr">
            <a:normAutofit/>
          </a:bodyPr>
          <a:lstStyle/>
          <a:p>
            <a:pPr lvl="0" algn="ctr" fontAlgn="auto">
              <a:spcAft>
                <a:spcPts val="0"/>
              </a:spcAft>
              <a:defRPr/>
            </a:pPr>
            <a:r>
              <a:rPr lang="ru-RU" sz="3000" dirty="0">
                <a:solidFill>
                  <a:srgbClr val="FFFFFF"/>
                </a:solidFill>
              </a:rPr>
              <a:t>Организация рабочих и приемочных комиссий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96481" y="2492896"/>
            <a:ext cx="8623991" cy="2664296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2200" b="1" dirty="0">
                <a:latin typeface="Calibri" panose="020F0502020204030204" pitchFamily="34" charset="0"/>
                <a:cs typeface="Arial" pitchFamily="34" charset="0"/>
              </a:rPr>
              <a:t>&gt;&gt;&gt; </a:t>
            </a:r>
            <a:r>
              <a:rPr lang="ru-RU" sz="2200" b="1" dirty="0">
                <a:latin typeface="Calibri" panose="020F0502020204030204" pitchFamily="34" charset="0"/>
              </a:rPr>
              <a:t>Проектные организации несут ответственность: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2200" dirty="0">
                <a:latin typeface="Calibri" panose="020F0502020204030204" pitchFamily="34" charset="0"/>
              </a:rPr>
              <a:t>- за решение всех связанных с проектированием</a:t>
            </a:r>
            <a:r>
              <a:rPr lang="en-US" sz="2200" dirty="0">
                <a:latin typeface="Calibri" panose="020F0502020204030204" pitchFamily="34" charset="0"/>
              </a:rPr>
              <a:t> </a:t>
            </a:r>
            <a:r>
              <a:rPr lang="ru-RU" sz="2200" dirty="0">
                <a:latin typeface="Calibri" panose="020F0502020204030204" pitchFamily="34" charset="0"/>
              </a:rPr>
              <a:t>вопросов, возникающих в процессе ремонта  жилых зданий или отдельных элементов.</a:t>
            </a:r>
            <a:endParaRPr lang="ru-RU" sz="22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96481" y="1464656"/>
            <a:ext cx="8748464" cy="720000"/>
          </a:xfrm>
          <a:prstGeom prst="rect">
            <a:avLst/>
          </a:prstGeom>
          <a:gradFill flip="none" rotWithShape="1">
            <a:gsLst>
              <a:gs pos="0">
                <a:srgbClr val="FECD32"/>
              </a:gs>
              <a:gs pos="34000">
                <a:srgbClr val="F9B233"/>
              </a:gs>
              <a:gs pos="100000">
                <a:srgbClr val="E29100"/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anchor="ctr">
            <a:normAutofit/>
          </a:bodyPr>
          <a:lstStyle/>
          <a:p>
            <a:pPr lvl="0" algn="ctr" fontAlgn="auto">
              <a:spcAft>
                <a:spcPts val="0"/>
              </a:spcAft>
              <a:defRPr/>
            </a:pPr>
            <a:r>
              <a:rPr lang="ru-RU" sz="2400" dirty="0">
                <a:solidFill>
                  <a:schemeClr val="tx1"/>
                </a:solidFill>
              </a:rPr>
              <a:t>Ответственность</a:t>
            </a:r>
            <a:r>
              <a:rPr lang="ru-RU" sz="2400" u="sng" dirty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80" y="6460803"/>
            <a:ext cx="1989520" cy="352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3719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0" y="229558"/>
            <a:ext cx="9133200" cy="1080000"/>
          </a:xfrm>
          <a:prstGeom prst="rect">
            <a:avLst/>
          </a:prstGeom>
          <a:gradFill flip="none" rotWithShape="1">
            <a:gsLst>
              <a:gs pos="0">
                <a:srgbClr val="66B2E3"/>
              </a:gs>
              <a:gs pos="35000">
                <a:srgbClr val="0095BB"/>
              </a:gs>
              <a:gs pos="100000">
                <a:srgbClr val="007DA0"/>
              </a:gs>
            </a:gsLst>
            <a:lin ang="16200000" scaled="0"/>
            <a:tileRect/>
          </a:gradFill>
          <a:ln>
            <a:solidFill>
              <a:srgbClr val="FFFFFF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anchor="ctr">
            <a:normAutofit/>
          </a:bodyPr>
          <a:lstStyle/>
          <a:p>
            <a:pPr lvl="0" algn="ctr" fontAlgn="auto">
              <a:spcAft>
                <a:spcPts val="0"/>
              </a:spcAft>
              <a:defRPr/>
            </a:pPr>
            <a:r>
              <a:rPr lang="ru-RU" sz="3000" dirty="0">
                <a:solidFill>
                  <a:srgbClr val="FFFFFF"/>
                </a:solidFill>
              </a:rPr>
              <a:t>Организация рабочих и приемочных комиссий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96481" y="2339754"/>
            <a:ext cx="8748464" cy="4185590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2200" b="1" dirty="0">
                <a:latin typeface="Calibri" panose="020F0502020204030204" pitchFamily="34" charset="0"/>
                <a:cs typeface="Arial" pitchFamily="34" charset="0"/>
              </a:rPr>
              <a:t>&gt;&gt;&gt; </a:t>
            </a:r>
            <a:r>
              <a:rPr lang="ru-RU" sz="2200" b="1" dirty="0">
                <a:latin typeface="Calibri" panose="020F0502020204030204" pitchFamily="34" charset="0"/>
              </a:rPr>
              <a:t>Подрядные организации несут ответственность:</a:t>
            </a:r>
          </a:p>
          <a:p>
            <a:pPr marL="342900" indent="-342900"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Tx/>
              <a:buChar char="-"/>
            </a:pPr>
            <a:r>
              <a:rPr lang="ru-RU" sz="2200" dirty="0">
                <a:latin typeface="Calibri" panose="020F0502020204030204" pitchFamily="34" charset="0"/>
              </a:rPr>
              <a:t>за выполнение работ в соответствии с проектом и нормативными документами;</a:t>
            </a:r>
          </a:p>
          <a:p>
            <a:pPr marL="342900" indent="-342900"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Tx/>
              <a:buChar char="-"/>
            </a:pPr>
            <a:r>
              <a:rPr lang="ru-RU" sz="2200" dirty="0">
                <a:latin typeface="Calibri" panose="020F0502020204030204" pitchFamily="34" charset="0"/>
              </a:rPr>
              <a:t>надлежащее качество этих работ;</a:t>
            </a:r>
          </a:p>
          <a:p>
            <a:pPr marL="342900" indent="-342900"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Tx/>
              <a:buChar char="-"/>
            </a:pPr>
            <a:r>
              <a:rPr lang="ru-RU" sz="2200" dirty="0">
                <a:latin typeface="Calibri" panose="020F0502020204030204" pitchFamily="34" charset="0"/>
              </a:rPr>
              <a:t>своевременное устранение недоделок, выявленных в процессе проведения испытаний и приемки работ и инженерного оборудования;</a:t>
            </a:r>
          </a:p>
          <a:p>
            <a:pPr marL="342900" indent="-342900"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Tx/>
              <a:buChar char="-"/>
            </a:pPr>
            <a:r>
              <a:rPr lang="ru-RU" sz="2200" dirty="0">
                <a:latin typeface="Calibri" panose="020F0502020204030204" pitchFamily="34" charset="0"/>
              </a:rPr>
              <a:t>за своевременную сдачу в эксплуатацию</a:t>
            </a:r>
            <a:r>
              <a:rPr lang="en-US" sz="2200" dirty="0">
                <a:latin typeface="Calibri" panose="020F0502020204030204" pitchFamily="34" charset="0"/>
              </a:rPr>
              <a:t> </a:t>
            </a:r>
            <a:r>
              <a:rPr lang="ru-RU" sz="2200" dirty="0">
                <a:latin typeface="Calibri" panose="020F0502020204030204" pitchFamily="34" charset="0"/>
              </a:rPr>
              <a:t> ремонтируемых объектов.</a:t>
            </a:r>
            <a:r>
              <a:rPr lang="ru-RU" sz="2200" dirty="0">
                <a:latin typeface="Calibri" panose="020F0502020204030204" pitchFamily="34" charset="0"/>
                <a:cs typeface="Times New Roman" panose="02020603050405020304" pitchFamily="18" charset="0"/>
              </a:rPr>
              <a:t>	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96481" y="1464656"/>
            <a:ext cx="8748464" cy="720000"/>
          </a:xfrm>
          <a:prstGeom prst="rect">
            <a:avLst/>
          </a:prstGeom>
          <a:gradFill flip="none" rotWithShape="1">
            <a:gsLst>
              <a:gs pos="0">
                <a:srgbClr val="FECD32"/>
              </a:gs>
              <a:gs pos="34000">
                <a:srgbClr val="F9B233"/>
              </a:gs>
              <a:gs pos="100000">
                <a:srgbClr val="E29100"/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anchor="ctr">
            <a:normAutofit/>
          </a:bodyPr>
          <a:lstStyle/>
          <a:p>
            <a:pPr lvl="0" algn="ctr" fontAlgn="auto">
              <a:spcAft>
                <a:spcPts val="0"/>
              </a:spcAft>
              <a:defRPr/>
            </a:pPr>
            <a:r>
              <a:rPr lang="ru-RU" sz="2400" dirty="0">
                <a:solidFill>
                  <a:schemeClr val="tx1"/>
                </a:solidFill>
              </a:rPr>
              <a:t>Ответственность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80" y="6460803"/>
            <a:ext cx="1989520" cy="352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8762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0" y="229558"/>
            <a:ext cx="9133200" cy="1080000"/>
          </a:xfrm>
          <a:prstGeom prst="rect">
            <a:avLst/>
          </a:prstGeom>
          <a:gradFill flip="none" rotWithShape="1">
            <a:gsLst>
              <a:gs pos="0">
                <a:srgbClr val="66B2E3"/>
              </a:gs>
              <a:gs pos="35000">
                <a:srgbClr val="0095BB"/>
              </a:gs>
              <a:gs pos="100000">
                <a:srgbClr val="007DA0"/>
              </a:gs>
            </a:gsLst>
            <a:lin ang="16200000" scaled="0"/>
            <a:tileRect/>
          </a:gradFill>
          <a:ln>
            <a:solidFill>
              <a:srgbClr val="FFFFFF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anchor="ctr">
            <a:normAutofit/>
          </a:bodyPr>
          <a:lstStyle/>
          <a:p>
            <a:pPr lvl="0" algn="ctr" fontAlgn="auto">
              <a:spcAft>
                <a:spcPts val="0"/>
              </a:spcAft>
              <a:defRPr/>
            </a:pPr>
            <a:r>
              <a:rPr lang="ru-RU" sz="3000" dirty="0">
                <a:solidFill>
                  <a:srgbClr val="FFFFFF"/>
                </a:solidFill>
              </a:rPr>
              <a:t>Приемочные комиссии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96481" y="2204864"/>
            <a:ext cx="8748464" cy="3240360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</a:pPr>
            <a:r>
              <a:rPr lang="ru-RU" sz="2400" dirty="0">
                <a:latin typeface="Calibri" panose="020F0502020204030204" pitchFamily="34" charset="0"/>
                <a:cs typeface="Arial" pitchFamily="34" charset="0"/>
              </a:rPr>
              <a:t>&gt;&gt;&gt; </a:t>
            </a:r>
            <a:r>
              <a:rPr lang="ru-RU" sz="2400" dirty="0">
                <a:latin typeface="Calibri" panose="020F0502020204030204" pitchFamily="34" charset="0"/>
              </a:rPr>
              <a:t>Приемка в эксплуатацию законченных капитальным ремонтом жилых зданий, независимо от их ведомственной принадлежности, производится </a:t>
            </a:r>
            <a:r>
              <a:rPr lang="ru-RU" sz="2400" b="1" dirty="0">
                <a:latin typeface="Calibri" panose="020F0502020204030204" pitchFamily="34" charset="0"/>
              </a:rPr>
              <a:t>приемочными комиссиями, </a:t>
            </a:r>
            <a:r>
              <a:rPr lang="ru-RU" sz="2400" dirty="0">
                <a:latin typeface="Calibri" panose="020F0502020204030204" pitchFamily="34" charset="0"/>
              </a:rPr>
              <a:t>назначаемыми приказом заказчика</a:t>
            </a:r>
            <a:r>
              <a:rPr lang="ru-RU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96481" y="1464656"/>
            <a:ext cx="8748464" cy="720000"/>
          </a:xfrm>
          <a:prstGeom prst="rect">
            <a:avLst/>
          </a:prstGeom>
          <a:gradFill flip="none" rotWithShape="1">
            <a:gsLst>
              <a:gs pos="0">
                <a:srgbClr val="FECD32"/>
              </a:gs>
              <a:gs pos="34000">
                <a:srgbClr val="F9B233"/>
              </a:gs>
              <a:gs pos="100000">
                <a:srgbClr val="E29100"/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anchor="ctr">
            <a:normAutofit/>
          </a:bodyPr>
          <a:lstStyle/>
          <a:p>
            <a:pPr lvl="0" algn="ctr" fontAlgn="auto">
              <a:spcAft>
                <a:spcPts val="0"/>
              </a:spcAft>
              <a:defRPr/>
            </a:pPr>
            <a:r>
              <a:rPr lang="ru-RU" sz="2400" dirty="0">
                <a:solidFill>
                  <a:schemeClr val="tx1"/>
                </a:solidFill>
              </a:rPr>
              <a:t>Права, обязанности и порядок работы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80" y="6460803"/>
            <a:ext cx="1989520" cy="352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3222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0" y="229558"/>
            <a:ext cx="9133200" cy="1080000"/>
          </a:xfrm>
          <a:prstGeom prst="rect">
            <a:avLst/>
          </a:prstGeom>
          <a:gradFill flip="none" rotWithShape="1">
            <a:gsLst>
              <a:gs pos="0">
                <a:srgbClr val="66B2E3"/>
              </a:gs>
              <a:gs pos="35000">
                <a:srgbClr val="0095BB"/>
              </a:gs>
              <a:gs pos="100000">
                <a:srgbClr val="007DA0"/>
              </a:gs>
            </a:gsLst>
            <a:lin ang="16200000" scaled="0"/>
            <a:tileRect/>
          </a:gradFill>
          <a:ln>
            <a:solidFill>
              <a:srgbClr val="FFFFFF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anchor="ctr">
            <a:normAutofit/>
          </a:bodyPr>
          <a:lstStyle/>
          <a:p>
            <a:pPr lvl="0" algn="ctr" fontAlgn="auto">
              <a:spcAft>
                <a:spcPts val="0"/>
              </a:spcAft>
              <a:defRPr/>
            </a:pPr>
            <a:r>
              <a:rPr lang="ru-RU" sz="3000" dirty="0">
                <a:solidFill>
                  <a:srgbClr val="FFFFFF"/>
                </a:solidFill>
              </a:rPr>
              <a:t>Приемочные комиссии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84413" y="1464656"/>
            <a:ext cx="8748464" cy="720000"/>
          </a:xfrm>
          <a:prstGeom prst="rect">
            <a:avLst/>
          </a:prstGeom>
          <a:gradFill flip="none" rotWithShape="1">
            <a:gsLst>
              <a:gs pos="0">
                <a:srgbClr val="FECD32"/>
              </a:gs>
              <a:gs pos="34000">
                <a:srgbClr val="F9B233"/>
              </a:gs>
              <a:gs pos="100000">
                <a:srgbClr val="E29100"/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anchor="ctr">
            <a:normAutofit/>
          </a:bodyPr>
          <a:lstStyle/>
          <a:p>
            <a:pPr lvl="0" algn="ctr" fontAlgn="auto">
              <a:spcAft>
                <a:spcPts val="0"/>
              </a:spcAft>
              <a:defRPr/>
            </a:pPr>
            <a:r>
              <a:rPr lang="ru-RU" sz="2400" u="sng" dirty="0">
                <a:solidFill>
                  <a:schemeClr val="tx1"/>
                </a:solidFill>
              </a:rPr>
              <a:t>Приемочные комиссии, их права, обязанности и порядок работы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96481" y="2184656"/>
            <a:ext cx="8748464" cy="4484704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algn="just"/>
            <a:r>
              <a:rPr lang="ru-RU" sz="2000" b="1" dirty="0">
                <a:latin typeface="+mn-lt"/>
              </a:rPr>
              <a:t>В состав приемочных комиссий  входят представители:</a:t>
            </a:r>
            <a:endParaRPr lang="ru-RU" sz="2000" dirty="0">
              <a:latin typeface="+mn-lt"/>
            </a:endParaRPr>
          </a:p>
          <a:p>
            <a:pPr marL="457200" indent="-457200" algn="just">
              <a:lnSpc>
                <a:spcPct val="150000"/>
              </a:lnSpc>
              <a:spcBef>
                <a:spcPts val="0"/>
              </a:spcBef>
              <a:buClr>
                <a:schemeClr val="accent1"/>
              </a:buClr>
              <a:buSzPct val="120000"/>
              <a:buFont typeface="Wingdings" pitchFamily="2" charset="2"/>
              <a:buChar char="Ø"/>
            </a:pPr>
            <a:r>
              <a:rPr lang="ru-RU" dirty="0">
                <a:latin typeface="+mn-lt"/>
              </a:rPr>
              <a:t>заказчика (председатель комиссии);</a:t>
            </a:r>
          </a:p>
          <a:p>
            <a:pPr marL="457200" indent="-457200" algn="just">
              <a:lnSpc>
                <a:spcPct val="150000"/>
              </a:lnSpc>
              <a:spcBef>
                <a:spcPts val="0"/>
              </a:spcBef>
              <a:buClr>
                <a:schemeClr val="accent1"/>
              </a:buClr>
              <a:buSzPct val="120000"/>
              <a:buFont typeface="Wingdings" pitchFamily="2" charset="2"/>
              <a:buChar char="Ø"/>
            </a:pPr>
            <a:r>
              <a:rPr lang="ru-RU" dirty="0">
                <a:latin typeface="+mn-lt"/>
              </a:rPr>
              <a:t>администрации района;</a:t>
            </a:r>
          </a:p>
          <a:p>
            <a:pPr marL="457200" indent="-457200" algn="just">
              <a:lnSpc>
                <a:spcPct val="150000"/>
              </a:lnSpc>
              <a:spcBef>
                <a:spcPts val="0"/>
              </a:spcBef>
              <a:buClr>
                <a:schemeClr val="accent1"/>
              </a:buClr>
              <a:buSzPct val="120000"/>
              <a:buFont typeface="Wingdings" pitchFamily="2" charset="2"/>
              <a:buChar char="Ø"/>
            </a:pPr>
            <a:r>
              <a:rPr lang="ru-RU" dirty="0">
                <a:latin typeface="+mn-lt"/>
              </a:rPr>
              <a:t>органов жилищной инспекции;</a:t>
            </a:r>
          </a:p>
          <a:p>
            <a:pPr marL="457200" indent="-457200" algn="just">
              <a:lnSpc>
                <a:spcPct val="150000"/>
              </a:lnSpc>
              <a:spcBef>
                <a:spcPts val="0"/>
              </a:spcBef>
              <a:buClr>
                <a:schemeClr val="accent1"/>
              </a:buClr>
              <a:buSzPct val="120000"/>
              <a:buFont typeface="Wingdings" pitchFamily="2" charset="2"/>
              <a:buChar char="Ø"/>
            </a:pPr>
            <a:r>
              <a:rPr lang="ru-RU" dirty="0">
                <a:latin typeface="+mn-lt"/>
              </a:rPr>
              <a:t>организации осуществляющей строительный контроль;</a:t>
            </a:r>
          </a:p>
          <a:p>
            <a:pPr marL="457200" indent="-457200" algn="just">
              <a:lnSpc>
                <a:spcPct val="150000"/>
              </a:lnSpc>
              <a:spcBef>
                <a:spcPts val="0"/>
              </a:spcBef>
              <a:buClr>
                <a:schemeClr val="accent1"/>
              </a:buClr>
              <a:buSzPct val="120000"/>
              <a:buFont typeface="Wingdings" pitchFamily="2" charset="2"/>
              <a:buChar char="Ø"/>
            </a:pPr>
            <a:r>
              <a:rPr lang="ru-RU" dirty="0">
                <a:latin typeface="+mn-lt"/>
              </a:rPr>
              <a:t>управляющей организации;</a:t>
            </a:r>
          </a:p>
          <a:p>
            <a:pPr marL="457200" indent="-457200" algn="just">
              <a:lnSpc>
                <a:spcPct val="150000"/>
              </a:lnSpc>
              <a:spcBef>
                <a:spcPts val="0"/>
              </a:spcBef>
              <a:buClr>
                <a:schemeClr val="accent1"/>
              </a:buClr>
              <a:buSzPct val="120000"/>
              <a:buFont typeface="Wingdings" pitchFamily="2" charset="2"/>
              <a:buChar char="Ø"/>
            </a:pPr>
            <a:r>
              <a:rPr lang="ru-RU" dirty="0">
                <a:latin typeface="+mn-lt"/>
              </a:rPr>
              <a:t>жилищно-эксплуатационной организации;</a:t>
            </a:r>
          </a:p>
          <a:p>
            <a:pPr marL="457200" indent="-457200" algn="just">
              <a:lnSpc>
                <a:spcPct val="150000"/>
              </a:lnSpc>
              <a:spcBef>
                <a:spcPts val="0"/>
              </a:spcBef>
              <a:buClr>
                <a:schemeClr val="accent1"/>
              </a:buClr>
              <a:buSzPct val="120000"/>
              <a:buFont typeface="Wingdings" pitchFamily="2" charset="2"/>
              <a:buChar char="Ø"/>
            </a:pPr>
            <a:r>
              <a:rPr lang="ru-RU" dirty="0">
                <a:latin typeface="+mn-lt"/>
              </a:rPr>
              <a:t>подрядной организации;</a:t>
            </a:r>
          </a:p>
          <a:p>
            <a:pPr marL="457200" indent="-457200" algn="just">
              <a:lnSpc>
                <a:spcPct val="150000"/>
              </a:lnSpc>
              <a:spcBef>
                <a:spcPts val="0"/>
              </a:spcBef>
              <a:buClr>
                <a:schemeClr val="accent1"/>
              </a:buClr>
              <a:buSzPct val="120000"/>
              <a:buFont typeface="Wingdings" pitchFamily="2" charset="2"/>
              <a:buChar char="Ø"/>
            </a:pPr>
            <a:r>
              <a:rPr lang="ru-RU" dirty="0">
                <a:latin typeface="+mn-lt"/>
              </a:rPr>
              <a:t>субподрядных организаций; </a:t>
            </a:r>
          </a:p>
          <a:p>
            <a:pPr marL="457200" indent="-457200" algn="just">
              <a:lnSpc>
                <a:spcPct val="150000"/>
              </a:lnSpc>
              <a:spcBef>
                <a:spcPts val="0"/>
              </a:spcBef>
              <a:buClr>
                <a:schemeClr val="accent1"/>
              </a:buClr>
              <a:buSzPct val="120000"/>
              <a:buFont typeface="Wingdings" pitchFamily="2" charset="2"/>
              <a:buChar char="Ø"/>
            </a:pPr>
            <a:r>
              <a:rPr lang="ru-RU" dirty="0">
                <a:latin typeface="+mn-lt"/>
              </a:rPr>
              <a:t>уполномоченных представителей собственников. 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96481" y="1464656"/>
            <a:ext cx="8748464" cy="720000"/>
          </a:xfrm>
          <a:prstGeom prst="rect">
            <a:avLst/>
          </a:prstGeom>
          <a:gradFill flip="none" rotWithShape="1">
            <a:gsLst>
              <a:gs pos="0">
                <a:srgbClr val="FECD32"/>
              </a:gs>
              <a:gs pos="34000">
                <a:srgbClr val="F9B233"/>
              </a:gs>
              <a:gs pos="100000">
                <a:srgbClr val="E29100"/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anchor="ctr">
            <a:normAutofit/>
          </a:bodyPr>
          <a:lstStyle/>
          <a:p>
            <a:pPr lvl="0" algn="ctr" fontAlgn="auto">
              <a:spcAft>
                <a:spcPts val="0"/>
              </a:spcAft>
              <a:defRPr/>
            </a:pPr>
            <a:r>
              <a:rPr lang="ru-RU" sz="2400" dirty="0">
                <a:solidFill>
                  <a:schemeClr val="tx1"/>
                </a:solidFill>
              </a:rPr>
              <a:t>Права, обязанности и порядок работы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80" y="6460803"/>
            <a:ext cx="1989520" cy="352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0180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0" y="229558"/>
            <a:ext cx="9133200" cy="1080000"/>
          </a:xfrm>
          <a:prstGeom prst="rect">
            <a:avLst/>
          </a:prstGeom>
          <a:gradFill flip="none" rotWithShape="1">
            <a:gsLst>
              <a:gs pos="0">
                <a:srgbClr val="66B2E3"/>
              </a:gs>
              <a:gs pos="35000">
                <a:srgbClr val="0095BB"/>
              </a:gs>
              <a:gs pos="100000">
                <a:srgbClr val="007DA0"/>
              </a:gs>
            </a:gsLst>
            <a:lin ang="16200000" scaled="0"/>
            <a:tileRect/>
          </a:gradFill>
          <a:ln>
            <a:solidFill>
              <a:srgbClr val="FFFFFF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anchor="ctr">
            <a:normAutofit/>
          </a:bodyPr>
          <a:lstStyle/>
          <a:p>
            <a:pPr lvl="0" algn="ctr" fontAlgn="auto">
              <a:spcAft>
                <a:spcPts val="0"/>
              </a:spcAft>
              <a:defRPr/>
            </a:pPr>
            <a:r>
              <a:rPr lang="ru-RU" sz="3000" dirty="0">
                <a:solidFill>
                  <a:srgbClr val="FFFFFF"/>
                </a:solidFill>
              </a:rPr>
              <a:t>Приемочные комиссии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96481" y="1464656"/>
            <a:ext cx="8748464" cy="720000"/>
          </a:xfrm>
          <a:prstGeom prst="rect">
            <a:avLst/>
          </a:prstGeom>
          <a:gradFill flip="none" rotWithShape="1">
            <a:gsLst>
              <a:gs pos="0">
                <a:srgbClr val="FECD32"/>
              </a:gs>
              <a:gs pos="34000">
                <a:srgbClr val="F9B233"/>
              </a:gs>
              <a:gs pos="100000">
                <a:srgbClr val="E29100"/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anchor="ctr">
            <a:normAutofit/>
          </a:bodyPr>
          <a:lstStyle/>
          <a:p>
            <a:pPr lvl="0" algn="ctr" fontAlgn="auto">
              <a:spcAft>
                <a:spcPts val="0"/>
              </a:spcAft>
              <a:defRPr/>
            </a:pPr>
            <a:r>
              <a:rPr lang="ru-RU" sz="2400" dirty="0">
                <a:solidFill>
                  <a:schemeClr val="tx1"/>
                </a:solidFill>
              </a:rPr>
              <a:t>Документация, предъявляемая заказчиком: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96481" y="2339754"/>
            <a:ext cx="8748464" cy="4329606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457200" indent="-457200" algn="just">
              <a:lnSpc>
                <a:spcPct val="150000"/>
              </a:lnSpc>
              <a:spcBef>
                <a:spcPts val="0"/>
              </a:spcBef>
              <a:buClr>
                <a:schemeClr val="accent1"/>
              </a:buClr>
              <a:buSzPct val="120000"/>
              <a:buFont typeface="Wingdings" pitchFamily="2" charset="2"/>
              <a:buChar char="Ø"/>
            </a:pPr>
            <a:r>
              <a:rPr lang="ru-RU" sz="2000" dirty="0">
                <a:latin typeface="Calibri" panose="020F0502020204030204" pitchFamily="34" charset="0"/>
              </a:rPr>
              <a:t>акты рабочих комиссий;</a:t>
            </a:r>
          </a:p>
          <a:p>
            <a:pPr marL="457200" indent="-457200" algn="just">
              <a:lnSpc>
                <a:spcPct val="150000"/>
              </a:lnSpc>
              <a:spcBef>
                <a:spcPts val="0"/>
              </a:spcBef>
              <a:buClr>
                <a:schemeClr val="accent1"/>
              </a:buClr>
              <a:buSzPct val="120000"/>
              <a:buFont typeface="Wingdings" pitchFamily="2" charset="2"/>
              <a:buChar char="Ø"/>
            </a:pPr>
            <a:r>
              <a:rPr lang="ru-RU" sz="2000" dirty="0">
                <a:latin typeface="Calibri" panose="020F0502020204030204" pitchFamily="34" charset="0"/>
              </a:rPr>
              <a:t>справка об устранении дефектов и недоделок, выявленных рабочей комиссией;</a:t>
            </a:r>
          </a:p>
          <a:p>
            <a:pPr marL="457200" indent="-457200" algn="just">
              <a:lnSpc>
                <a:spcPct val="150000"/>
              </a:lnSpc>
              <a:spcBef>
                <a:spcPts val="0"/>
              </a:spcBef>
              <a:buClr>
                <a:schemeClr val="accent1"/>
              </a:buClr>
              <a:buSzPct val="120000"/>
              <a:buFont typeface="Wingdings" pitchFamily="2" charset="2"/>
              <a:buChar char="Ø"/>
            </a:pPr>
            <a:r>
              <a:rPr lang="ru-RU" sz="2000" dirty="0">
                <a:latin typeface="Calibri" panose="020F0502020204030204" pitchFamily="34" charset="0"/>
              </a:rPr>
              <a:t>утвержденная проектно-сметная документация;</a:t>
            </a:r>
          </a:p>
          <a:p>
            <a:pPr marL="457200" indent="-457200" algn="just">
              <a:lnSpc>
                <a:spcPct val="150000"/>
              </a:lnSpc>
              <a:spcBef>
                <a:spcPts val="0"/>
              </a:spcBef>
              <a:buClr>
                <a:schemeClr val="accent1"/>
              </a:buClr>
              <a:buSzPct val="120000"/>
              <a:buFont typeface="Wingdings" pitchFamily="2" charset="2"/>
              <a:buChar char="Ø"/>
            </a:pPr>
            <a:r>
              <a:rPr lang="ru-RU" sz="2000" dirty="0">
                <a:latin typeface="Calibri" panose="020F0502020204030204" pitchFamily="34" charset="0"/>
              </a:rPr>
              <a:t>перечень проектных организаций, участвовавших в проектировании принимаемого объекта ремонта.</a:t>
            </a:r>
          </a:p>
          <a:p>
            <a:pPr marL="457200" indent="-457200" algn="just">
              <a:lnSpc>
                <a:spcPct val="150000"/>
              </a:lnSpc>
              <a:spcBef>
                <a:spcPts val="0"/>
              </a:spcBef>
              <a:buClr>
                <a:schemeClr val="accent1"/>
              </a:buClr>
              <a:buSzPct val="120000"/>
              <a:buFont typeface="Wingdings" pitchFamily="2" charset="2"/>
              <a:buChar char="Ø"/>
            </a:pPr>
            <a:endParaRPr lang="ru-RU" dirty="0">
              <a:solidFill>
                <a:schemeClr val="bg1"/>
              </a:solidFill>
              <a:latin typeface="+mn-lt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  <a:spcBef>
                <a:spcPts val="600"/>
              </a:spcBef>
              <a:buClr>
                <a:schemeClr val="accent1"/>
              </a:buClr>
              <a:buSzPct val="120000"/>
            </a:pP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80" y="6460803"/>
            <a:ext cx="1989520" cy="352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3685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0" y="229558"/>
            <a:ext cx="9133200" cy="1080000"/>
          </a:xfrm>
          <a:prstGeom prst="rect">
            <a:avLst/>
          </a:prstGeom>
          <a:gradFill flip="none" rotWithShape="1">
            <a:gsLst>
              <a:gs pos="0">
                <a:srgbClr val="66B2E3"/>
              </a:gs>
              <a:gs pos="35000">
                <a:srgbClr val="0095BB"/>
              </a:gs>
              <a:gs pos="100000">
                <a:srgbClr val="007DA0"/>
              </a:gs>
            </a:gsLst>
            <a:lin ang="16200000" scaled="0"/>
            <a:tileRect/>
          </a:gradFill>
          <a:ln>
            <a:solidFill>
              <a:srgbClr val="FFFFFF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anchor="ctr">
            <a:normAutofit/>
          </a:bodyPr>
          <a:lstStyle/>
          <a:p>
            <a:pPr lvl="0" algn="ctr" fontAlgn="auto">
              <a:spcAft>
                <a:spcPts val="0"/>
              </a:spcAft>
              <a:defRPr/>
            </a:pPr>
            <a:r>
              <a:rPr lang="ru-RU" sz="3000" dirty="0">
                <a:solidFill>
                  <a:srgbClr val="FFFFFF"/>
                </a:solidFill>
              </a:rPr>
              <a:t>Приемочные комиссии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96481" y="1464656"/>
            <a:ext cx="8748464" cy="720000"/>
          </a:xfrm>
          <a:prstGeom prst="rect">
            <a:avLst/>
          </a:prstGeom>
          <a:gradFill flip="none" rotWithShape="1">
            <a:gsLst>
              <a:gs pos="0">
                <a:srgbClr val="FECD32"/>
              </a:gs>
              <a:gs pos="34000">
                <a:srgbClr val="F9B233"/>
              </a:gs>
              <a:gs pos="100000">
                <a:srgbClr val="E29100"/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anchor="ctr">
            <a:normAutofit/>
          </a:bodyPr>
          <a:lstStyle/>
          <a:p>
            <a:pPr lvl="0" algn="ctr" fontAlgn="auto">
              <a:spcAft>
                <a:spcPts val="0"/>
              </a:spcAft>
              <a:defRPr/>
            </a:pPr>
            <a:r>
              <a:rPr lang="ru-RU" sz="2400" dirty="0">
                <a:solidFill>
                  <a:schemeClr val="tx1"/>
                </a:solidFill>
              </a:rPr>
              <a:t>Права, обязанности и порядок работы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96481" y="2339754"/>
            <a:ext cx="8748464" cy="4329606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r>
              <a:rPr lang="ru-RU" sz="2500" b="1" dirty="0">
                <a:latin typeface="Calibri" panose="020F0502020204030204" pitchFamily="34" charset="0"/>
              </a:rPr>
              <a:t>Приемочные комиссии обязаны:</a:t>
            </a:r>
          </a:p>
          <a:p>
            <a:endParaRPr lang="ru-RU" sz="2000" b="1" dirty="0">
              <a:latin typeface="Calibri" panose="020F0502020204030204" pitchFamily="34" charset="0"/>
            </a:endParaRP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buClr>
                <a:schemeClr val="accent1"/>
              </a:buClr>
              <a:buSzPct val="120000"/>
              <a:buFont typeface="Wingdings" pitchFamily="2" charset="2"/>
              <a:buChar char="Ø"/>
            </a:pPr>
            <a:r>
              <a:rPr lang="ru-RU" sz="2000" dirty="0">
                <a:latin typeface="Calibri" panose="020F0502020204030204" pitchFamily="34" charset="0"/>
              </a:rPr>
              <a:t>проверить устранение недоделок, выявленных рабочими комиссиями; </a:t>
            </a: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buClr>
                <a:schemeClr val="accent1"/>
              </a:buClr>
              <a:buSzPct val="120000"/>
              <a:buFont typeface="Wingdings" pitchFamily="2" charset="2"/>
              <a:buChar char="Ø"/>
            </a:pPr>
            <a:r>
              <a:rPr lang="ru-RU" sz="2000" dirty="0">
                <a:latin typeface="Calibri" panose="020F0502020204030204" pitchFamily="34" charset="0"/>
              </a:rPr>
              <a:t>проверить готовность объекта к приемке в эксплуатацию;</a:t>
            </a: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buClr>
                <a:schemeClr val="accent1"/>
              </a:buClr>
              <a:buSzPct val="120000"/>
              <a:buFont typeface="Wingdings" pitchFamily="2" charset="2"/>
              <a:buChar char="Ø"/>
            </a:pPr>
            <a:r>
              <a:rPr lang="ru-RU" sz="2000" dirty="0">
                <a:latin typeface="Calibri" panose="020F0502020204030204" pitchFamily="34" charset="0"/>
              </a:rPr>
              <a:t>дать оценку качества ремонтно-строительных работ.</a:t>
            </a:r>
          </a:p>
          <a:p>
            <a:pPr marL="457200" indent="-457200" algn="just">
              <a:lnSpc>
                <a:spcPct val="150000"/>
              </a:lnSpc>
              <a:spcBef>
                <a:spcPts val="0"/>
              </a:spcBef>
              <a:buClr>
                <a:schemeClr val="accent1"/>
              </a:buClr>
              <a:buSzPct val="120000"/>
              <a:buFont typeface="Wingdings" pitchFamily="2" charset="2"/>
              <a:buChar char="Ø"/>
            </a:pPr>
            <a:endParaRPr lang="ru-RU" sz="1000" dirty="0">
              <a:latin typeface="Calibri" panose="020F0502020204030204" pitchFamily="34" charset="0"/>
            </a:endParaRPr>
          </a:p>
          <a:p>
            <a:pPr marL="457200" indent="-457200" algn="just">
              <a:lnSpc>
                <a:spcPct val="150000"/>
              </a:lnSpc>
              <a:spcBef>
                <a:spcPts val="0"/>
              </a:spcBef>
              <a:buClr>
                <a:schemeClr val="accent1"/>
              </a:buClr>
              <a:buSzPct val="120000"/>
              <a:buFont typeface="Wingdings" pitchFamily="2" charset="2"/>
              <a:buChar char="Ø"/>
            </a:pPr>
            <a:endParaRPr lang="ru-RU" dirty="0">
              <a:solidFill>
                <a:schemeClr val="bg1"/>
              </a:solidFill>
              <a:latin typeface="+mn-lt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  <a:spcBef>
                <a:spcPts val="600"/>
              </a:spcBef>
              <a:buClr>
                <a:schemeClr val="accent1"/>
              </a:buClr>
              <a:buSzPct val="120000"/>
            </a:pP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80" y="6460803"/>
            <a:ext cx="1989520" cy="352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4502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0" y="229558"/>
            <a:ext cx="9133200" cy="1080000"/>
          </a:xfrm>
          <a:prstGeom prst="rect">
            <a:avLst/>
          </a:prstGeom>
          <a:gradFill flip="none" rotWithShape="1">
            <a:gsLst>
              <a:gs pos="0">
                <a:srgbClr val="66B2E3"/>
              </a:gs>
              <a:gs pos="35000">
                <a:srgbClr val="0095BB"/>
              </a:gs>
              <a:gs pos="100000">
                <a:srgbClr val="007DA0"/>
              </a:gs>
            </a:gsLst>
            <a:lin ang="16200000" scaled="0"/>
            <a:tileRect/>
          </a:gradFill>
          <a:ln>
            <a:solidFill>
              <a:srgbClr val="FFFFFF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anchor="ctr">
            <a:normAutofit/>
          </a:bodyPr>
          <a:lstStyle/>
          <a:p>
            <a:pPr lvl="0" algn="ctr" fontAlgn="auto">
              <a:spcAft>
                <a:spcPts val="0"/>
              </a:spcAft>
              <a:defRPr/>
            </a:pPr>
            <a:r>
              <a:rPr lang="ru-RU" sz="3000" dirty="0">
                <a:solidFill>
                  <a:srgbClr val="FFFFFF"/>
                </a:solidFill>
              </a:rPr>
              <a:t>Организация рабочих и приемочных комиссий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23528" y="1700808"/>
            <a:ext cx="8496944" cy="4185590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</a:pPr>
            <a:r>
              <a:rPr lang="ru-RU" sz="2200" i="1" dirty="0">
                <a:latin typeface="Calibri" panose="020F0502020204030204" pitchFamily="34" charset="0"/>
                <a:cs typeface="Arial" pitchFamily="34" charset="0"/>
              </a:rPr>
              <a:t>&gt;&gt;&gt; </a:t>
            </a:r>
            <a:r>
              <a:rPr lang="ru-RU" sz="2200" i="1" dirty="0">
                <a:latin typeface="Calibri" panose="020F0502020204030204" pitchFamily="34" charset="0"/>
              </a:rPr>
              <a:t>Датой приемки в эксплуатацию законченного капитальным ремонтом жилого здания следует считать </a:t>
            </a:r>
            <a:r>
              <a:rPr lang="ru-RU" sz="2200" b="1" i="1" dirty="0">
                <a:latin typeface="Calibri" panose="020F0502020204030204" pitchFamily="34" charset="0"/>
              </a:rPr>
              <a:t>дату подписания акта приемочной комиссией.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</a:pPr>
            <a:endParaRPr lang="ru-RU" sz="1000" b="1" i="1" dirty="0">
              <a:latin typeface="Calibri" panose="020F0502020204030204" pitchFamily="34" charset="0"/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</a:pPr>
            <a:r>
              <a:rPr lang="ru-RU" sz="2200" i="1" dirty="0">
                <a:latin typeface="Calibri" panose="020F0502020204030204" pitchFamily="34" charset="0"/>
                <a:cs typeface="Arial" pitchFamily="34" charset="0"/>
              </a:rPr>
              <a:t> &gt;&gt;&gt; </a:t>
            </a:r>
            <a:r>
              <a:rPr lang="ru-RU" sz="2200" i="1" dirty="0">
                <a:latin typeface="Calibri" panose="020F0502020204030204" pitchFamily="34" charset="0"/>
              </a:rPr>
              <a:t>Если это элемент здания или отдельный вид работ, то датой приемки нужно считать </a:t>
            </a:r>
            <a:r>
              <a:rPr lang="ru-RU" sz="2200" b="1" i="1" dirty="0">
                <a:latin typeface="Calibri" panose="020F0502020204030204" pitchFamily="34" charset="0"/>
              </a:rPr>
              <a:t>дату подписания акта рабочей комиссией</a:t>
            </a:r>
            <a:r>
              <a:rPr lang="ru-RU" sz="2200" i="1" dirty="0">
                <a:latin typeface="Calibri" panose="020F0502020204030204" pitchFamily="34" charset="0"/>
              </a:rPr>
              <a:t>.</a:t>
            </a:r>
            <a:r>
              <a:rPr lang="ru-RU" sz="2200" dirty="0">
                <a:latin typeface="Calibri" panose="020F0502020204030204" pitchFamily="34" charset="0"/>
                <a:cs typeface="Times New Roman" panose="02020603050405020304" pitchFamily="18" charset="0"/>
              </a:rPr>
              <a:t>	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80" y="6460803"/>
            <a:ext cx="1989520" cy="352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5443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0" y="229558"/>
            <a:ext cx="9133200" cy="1080000"/>
          </a:xfrm>
          <a:prstGeom prst="rect">
            <a:avLst/>
          </a:prstGeom>
          <a:gradFill flip="none" rotWithShape="1">
            <a:gsLst>
              <a:gs pos="0">
                <a:srgbClr val="66B2E3"/>
              </a:gs>
              <a:gs pos="35000">
                <a:srgbClr val="0095BB"/>
              </a:gs>
              <a:gs pos="100000">
                <a:srgbClr val="007DA0"/>
              </a:gs>
            </a:gsLst>
            <a:lin ang="16200000" scaled="0"/>
            <a:tileRect/>
          </a:gradFill>
          <a:ln>
            <a:solidFill>
              <a:srgbClr val="FFFFFF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000" dirty="0">
                <a:solidFill>
                  <a:srgbClr val="FFFFFF"/>
                </a:solidFill>
                <a:ea typeface="+mj-ea"/>
                <a:cs typeface="+mj-cs"/>
              </a:rPr>
              <a:t>Организация рабочих и приемочных комиссий</a:t>
            </a:r>
            <a:endParaRPr kumimoji="0" lang="ru-RU" sz="3000" u="none" strike="noStrike" kern="1200" normalizeH="0" baseline="0" noProof="0" dirty="0">
              <a:solidFill>
                <a:srgbClr val="FFFFFF"/>
              </a:solidFill>
              <a:uLnTx/>
              <a:uFillTx/>
              <a:ea typeface="+mj-ea"/>
              <a:cs typeface="+mj-cs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78473" y="2708920"/>
            <a:ext cx="8695999" cy="3600400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lvl="0" algn="ctr">
              <a:lnSpc>
                <a:spcPct val="150000"/>
              </a:lnSpc>
            </a:pPr>
            <a:r>
              <a:rPr lang="ru-RU" sz="2400" b="1" dirty="0">
                <a:latin typeface="+mn-lt"/>
                <a:cs typeface="Times New Roman" panose="02020603050405020304" pitchFamily="18" charset="0"/>
              </a:rPr>
              <a:t>ВСН-42-85(р)</a:t>
            </a:r>
          </a:p>
          <a:p>
            <a:pPr lvl="0" algn="ctr">
              <a:lnSpc>
                <a:spcPct val="150000"/>
              </a:lnSpc>
            </a:pPr>
            <a:r>
              <a:rPr lang="ru-RU" sz="2400" b="1" i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Правила приемки в эксплуатацию законченных капитальным ремонтом жилых зданий</a:t>
            </a:r>
            <a:endParaRPr lang="ru-RU" sz="2400" b="1" i="1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</a:pPr>
            <a:r>
              <a:rPr lang="ru-RU" sz="2400" i="1" dirty="0">
                <a:cs typeface="Arial" pitchFamily="34" charset="0"/>
              </a:rPr>
              <a:t>&gt;&gt;&gt; </a:t>
            </a:r>
            <a:r>
              <a:rPr lang="ru-RU" sz="24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утверждены приказом Государственного комитета по гражданскому строительству и архитектуре при Госстрое СССР от 7 мая 1985 г. № 135 (в ред. изм. №1, утв. приказом Госстроя РФ от 06.05.1997 №17-16)</a:t>
            </a:r>
            <a:r>
              <a:rPr lang="ru-RU" sz="2200" i="1" dirty="0">
                <a:latin typeface="+mn-lt"/>
                <a:cs typeface="Times New Roman" panose="02020603050405020304" pitchFamily="18" charset="0"/>
              </a:rPr>
              <a:t>. </a:t>
            </a:r>
          </a:p>
          <a:p>
            <a:pPr lvl="0" algn="just">
              <a:lnSpc>
                <a:spcPct val="150000"/>
              </a:lnSpc>
            </a:pPr>
            <a:r>
              <a:rPr lang="ru-RU" sz="2200" dirty="0">
                <a:latin typeface="+mn-lt"/>
                <a:cs typeface="Times New Roman" panose="02020603050405020304" pitchFamily="18" charset="0"/>
              </a:rPr>
              <a:t>	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96481" y="1464656"/>
            <a:ext cx="8748464" cy="720000"/>
          </a:xfrm>
          <a:prstGeom prst="rect">
            <a:avLst/>
          </a:prstGeom>
          <a:gradFill flip="none" rotWithShape="1">
            <a:gsLst>
              <a:gs pos="0">
                <a:srgbClr val="FECD32"/>
              </a:gs>
              <a:gs pos="34000">
                <a:srgbClr val="F9B233"/>
              </a:gs>
              <a:gs pos="100000">
                <a:srgbClr val="E29100"/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anchor="ctr">
            <a:normAutofit/>
          </a:bodyPr>
          <a:lstStyle/>
          <a:p>
            <a:pPr lvl="0" algn="ctr" fontAlgn="auto">
              <a:spcAft>
                <a:spcPts val="0"/>
              </a:spcAft>
              <a:defRPr/>
            </a:pPr>
            <a:r>
              <a:rPr lang="ru-RU" sz="2400" u="sng" dirty="0">
                <a:solidFill>
                  <a:schemeClr val="tx1"/>
                </a:solidFill>
              </a:rPr>
              <a:t>Общие положения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80" y="6460803"/>
            <a:ext cx="1989520" cy="352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9886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196481" y="1464656"/>
            <a:ext cx="8748464" cy="720000"/>
          </a:xfrm>
          <a:prstGeom prst="rect">
            <a:avLst/>
          </a:prstGeom>
          <a:gradFill flip="none" rotWithShape="1">
            <a:gsLst>
              <a:gs pos="0">
                <a:srgbClr val="FECD32"/>
              </a:gs>
              <a:gs pos="34000">
                <a:srgbClr val="F9B233"/>
              </a:gs>
              <a:gs pos="100000">
                <a:srgbClr val="E29100"/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anchor="ctr">
            <a:normAutofit/>
          </a:bodyPr>
          <a:lstStyle/>
          <a:p>
            <a:pPr lvl="0" algn="ctr" fontAlgn="auto">
              <a:spcAft>
                <a:spcPts val="0"/>
              </a:spcAft>
              <a:defRPr/>
            </a:pPr>
            <a:r>
              <a:rPr lang="ru-RU" sz="2400" dirty="0">
                <a:solidFill>
                  <a:schemeClr val="tx1"/>
                </a:solidFill>
                <a:cs typeface="Calibri" pitchFamily="34" charset="0"/>
              </a:rPr>
              <a:t>Ремонт фасада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0" y="229558"/>
            <a:ext cx="9133200" cy="1080000"/>
          </a:xfrm>
          <a:prstGeom prst="rect">
            <a:avLst/>
          </a:prstGeom>
          <a:gradFill flip="none" rotWithShape="1">
            <a:gsLst>
              <a:gs pos="0">
                <a:srgbClr val="66B2E3"/>
              </a:gs>
              <a:gs pos="35000">
                <a:srgbClr val="0095BB"/>
              </a:gs>
              <a:gs pos="100000">
                <a:srgbClr val="007DA0"/>
              </a:gs>
            </a:gsLst>
            <a:lin ang="16200000" scaled="0"/>
            <a:tileRect/>
          </a:gradFill>
          <a:ln>
            <a:solidFill>
              <a:srgbClr val="FFFFFF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anchor="ctr">
            <a:normAutofit/>
          </a:bodyPr>
          <a:lstStyle/>
          <a:p>
            <a:pPr lvl="0" algn="ctr" fontAlgn="auto">
              <a:spcAft>
                <a:spcPts val="0"/>
              </a:spcAft>
              <a:defRPr/>
            </a:pPr>
            <a:r>
              <a:rPr lang="ru-RU" sz="3000" dirty="0">
                <a:solidFill>
                  <a:srgbClr val="FFFFFF"/>
                </a:solidFill>
              </a:rPr>
              <a:t>Приемка в эксплуатацию законченных </a:t>
            </a:r>
          </a:p>
          <a:p>
            <a:pPr lvl="0" algn="ctr" fontAlgn="auto">
              <a:spcAft>
                <a:spcPts val="0"/>
              </a:spcAft>
              <a:defRPr/>
            </a:pPr>
            <a:r>
              <a:rPr lang="ru-RU" sz="3000" dirty="0">
                <a:solidFill>
                  <a:srgbClr val="FFFFFF"/>
                </a:solidFill>
              </a:rPr>
              <a:t>капитальным ремонтом МКД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827584" y="6196885"/>
            <a:ext cx="304376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auto">
              <a:spcBef>
                <a:spcPct val="20000"/>
              </a:spcBef>
              <a:spcAft>
                <a:spcPts val="0"/>
              </a:spcAft>
            </a:pPr>
            <a:r>
              <a:rPr lang="ru-RU" sz="2200" i="1" dirty="0">
                <a:solidFill>
                  <a:prstClr val="black"/>
                </a:solidFill>
                <a:latin typeface="Calibri"/>
              </a:rPr>
              <a:t> До ремонта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64" y="2314205"/>
            <a:ext cx="3636000" cy="389139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39" y="2312687"/>
            <a:ext cx="3600000" cy="3894429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5452475" y="6196885"/>
            <a:ext cx="255912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auto">
              <a:spcBef>
                <a:spcPct val="20000"/>
              </a:spcBef>
              <a:spcAft>
                <a:spcPts val="0"/>
              </a:spcAft>
            </a:pPr>
            <a:r>
              <a:rPr lang="ru-RU" sz="2200" i="1" dirty="0">
                <a:solidFill>
                  <a:prstClr val="black"/>
                </a:solidFill>
                <a:latin typeface="Calibri"/>
              </a:rPr>
              <a:t> После ремонта</a:t>
            </a:r>
          </a:p>
        </p:txBody>
      </p:sp>
    </p:spTree>
    <p:extLst>
      <p:ext uri="{BB962C8B-B14F-4D97-AF65-F5344CB8AC3E}">
        <p14:creationId xmlns:p14="http://schemas.microsoft.com/office/powerpoint/2010/main" val="35362648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196481" y="1464656"/>
            <a:ext cx="8748464" cy="720000"/>
          </a:xfrm>
          <a:prstGeom prst="rect">
            <a:avLst/>
          </a:prstGeom>
          <a:gradFill flip="none" rotWithShape="1">
            <a:gsLst>
              <a:gs pos="0">
                <a:srgbClr val="FECD32"/>
              </a:gs>
              <a:gs pos="34000">
                <a:srgbClr val="F9B233"/>
              </a:gs>
              <a:gs pos="100000">
                <a:srgbClr val="E29100"/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anchor="ctr">
            <a:normAutofit/>
          </a:bodyPr>
          <a:lstStyle/>
          <a:p>
            <a:pPr lvl="0" algn="ctr" fontAlgn="auto">
              <a:spcAft>
                <a:spcPts val="0"/>
              </a:spcAft>
              <a:defRPr/>
            </a:pPr>
            <a:r>
              <a:rPr lang="ru-RU" sz="2400" dirty="0">
                <a:solidFill>
                  <a:schemeClr val="tx1"/>
                </a:solidFill>
                <a:cs typeface="Calibri" pitchFamily="34" charset="0"/>
              </a:rPr>
              <a:t>Ремонт фасада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0" y="229558"/>
            <a:ext cx="9133200" cy="1080000"/>
          </a:xfrm>
          <a:prstGeom prst="rect">
            <a:avLst/>
          </a:prstGeom>
          <a:gradFill flip="none" rotWithShape="1">
            <a:gsLst>
              <a:gs pos="0">
                <a:srgbClr val="66B2E3"/>
              </a:gs>
              <a:gs pos="35000">
                <a:srgbClr val="0095BB"/>
              </a:gs>
              <a:gs pos="100000">
                <a:srgbClr val="007DA0"/>
              </a:gs>
            </a:gsLst>
            <a:lin ang="16200000" scaled="0"/>
            <a:tileRect/>
          </a:gradFill>
          <a:ln>
            <a:solidFill>
              <a:srgbClr val="FFFFFF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anchor="ctr">
            <a:normAutofit/>
          </a:bodyPr>
          <a:lstStyle/>
          <a:p>
            <a:pPr lvl="0" algn="ctr" fontAlgn="auto">
              <a:spcAft>
                <a:spcPts val="0"/>
              </a:spcAft>
              <a:defRPr/>
            </a:pPr>
            <a:r>
              <a:rPr lang="ru-RU" sz="3000" dirty="0">
                <a:solidFill>
                  <a:srgbClr val="FFFFFF"/>
                </a:solidFill>
              </a:rPr>
              <a:t>Приемка в эксплуатацию законченных </a:t>
            </a:r>
          </a:p>
          <a:p>
            <a:pPr lvl="0" algn="ctr" fontAlgn="auto">
              <a:spcAft>
                <a:spcPts val="0"/>
              </a:spcAft>
              <a:defRPr/>
            </a:pPr>
            <a:r>
              <a:rPr lang="ru-RU" sz="3000" dirty="0">
                <a:solidFill>
                  <a:srgbClr val="FFFFFF"/>
                </a:solidFill>
              </a:rPr>
              <a:t>капитальным ремонтом МКД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215279" y="5963458"/>
            <a:ext cx="273630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auto">
              <a:spcBef>
                <a:spcPct val="20000"/>
              </a:spcBef>
              <a:spcAft>
                <a:spcPts val="0"/>
              </a:spcAft>
            </a:pPr>
            <a:r>
              <a:rPr lang="ru-RU" sz="2200" i="1" dirty="0">
                <a:solidFill>
                  <a:prstClr val="black"/>
                </a:solidFill>
                <a:latin typeface="Calibri"/>
              </a:rPr>
              <a:t> До ремонта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455" y="2328339"/>
            <a:ext cx="3966337" cy="347871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339754"/>
            <a:ext cx="3600400" cy="3473659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5076056" y="5963458"/>
            <a:ext cx="316835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auto">
              <a:spcBef>
                <a:spcPct val="20000"/>
              </a:spcBef>
              <a:spcAft>
                <a:spcPts val="0"/>
              </a:spcAft>
            </a:pPr>
            <a:r>
              <a:rPr lang="ru-RU" sz="2200" i="1" dirty="0">
                <a:solidFill>
                  <a:prstClr val="black"/>
                </a:solidFill>
                <a:latin typeface="Calibri"/>
              </a:rPr>
              <a:t>После ремонта</a:t>
            </a:r>
          </a:p>
        </p:txBody>
      </p:sp>
    </p:spTree>
    <p:extLst>
      <p:ext uri="{BB962C8B-B14F-4D97-AF65-F5344CB8AC3E}">
        <p14:creationId xmlns:p14="http://schemas.microsoft.com/office/powerpoint/2010/main" val="19266614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196481" y="1464656"/>
            <a:ext cx="8748464" cy="720000"/>
          </a:xfrm>
          <a:prstGeom prst="rect">
            <a:avLst/>
          </a:prstGeom>
          <a:gradFill flip="none" rotWithShape="1">
            <a:gsLst>
              <a:gs pos="0">
                <a:srgbClr val="FECD32"/>
              </a:gs>
              <a:gs pos="34000">
                <a:srgbClr val="F9B233"/>
              </a:gs>
              <a:gs pos="100000">
                <a:srgbClr val="E29100"/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anchor="ctr">
            <a:normAutofit/>
          </a:bodyPr>
          <a:lstStyle/>
          <a:p>
            <a:pPr lvl="0" algn="ctr" fontAlgn="auto">
              <a:spcAft>
                <a:spcPts val="0"/>
              </a:spcAft>
              <a:defRPr/>
            </a:pPr>
            <a:r>
              <a:rPr lang="ru-RU" sz="2400" dirty="0">
                <a:solidFill>
                  <a:schemeClr val="tx1"/>
                </a:solidFill>
                <a:cs typeface="Calibri" pitchFamily="34" charset="0"/>
              </a:rPr>
              <a:t>Ремонт подъездов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0" y="229558"/>
            <a:ext cx="9133200" cy="1080000"/>
          </a:xfrm>
          <a:prstGeom prst="rect">
            <a:avLst/>
          </a:prstGeom>
          <a:gradFill flip="none" rotWithShape="1">
            <a:gsLst>
              <a:gs pos="0">
                <a:srgbClr val="66B2E3"/>
              </a:gs>
              <a:gs pos="35000">
                <a:srgbClr val="0095BB"/>
              </a:gs>
              <a:gs pos="100000">
                <a:srgbClr val="007DA0"/>
              </a:gs>
            </a:gsLst>
            <a:lin ang="16200000" scaled="0"/>
            <a:tileRect/>
          </a:gradFill>
          <a:ln>
            <a:solidFill>
              <a:srgbClr val="FFFFFF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anchor="ctr">
            <a:normAutofit/>
          </a:bodyPr>
          <a:lstStyle/>
          <a:p>
            <a:pPr lvl="0" algn="ctr" fontAlgn="auto">
              <a:spcAft>
                <a:spcPts val="0"/>
              </a:spcAft>
              <a:defRPr/>
            </a:pPr>
            <a:r>
              <a:rPr lang="ru-RU" sz="3000" dirty="0">
                <a:solidFill>
                  <a:srgbClr val="FFFFFF"/>
                </a:solidFill>
              </a:rPr>
              <a:t>Приемка в эксплуатацию законченных </a:t>
            </a:r>
          </a:p>
          <a:p>
            <a:pPr lvl="0" algn="ctr" fontAlgn="auto">
              <a:spcAft>
                <a:spcPts val="0"/>
              </a:spcAft>
              <a:defRPr/>
            </a:pPr>
            <a:r>
              <a:rPr lang="ru-RU" sz="3000" dirty="0">
                <a:solidFill>
                  <a:srgbClr val="FFFFFF"/>
                </a:solidFill>
              </a:rPr>
              <a:t>капитальным ремонтом МКД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168200" y="6180180"/>
            <a:ext cx="666358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auto">
              <a:spcBef>
                <a:spcPct val="20000"/>
              </a:spcBef>
              <a:spcAft>
                <a:spcPts val="0"/>
              </a:spcAft>
            </a:pPr>
            <a:r>
              <a:rPr lang="ru-RU" sz="2200" i="1" dirty="0">
                <a:solidFill>
                  <a:prstClr val="black"/>
                </a:solidFill>
                <a:latin typeface="Calibri"/>
              </a:rPr>
              <a:t> После ремонта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2339753"/>
            <a:ext cx="5760640" cy="3840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0415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196481" y="1464656"/>
            <a:ext cx="8748464" cy="720000"/>
          </a:xfrm>
          <a:prstGeom prst="rect">
            <a:avLst/>
          </a:prstGeom>
          <a:gradFill flip="none" rotWithShape="1">
            <a:gsLst>
              <a:gs pos="0">
                <a:srgbClr val="FECD32"/>
              </a:gs>
              <a:gs pos="34000">
                <a:srgbClr val="F9B233"/>
              </a:gs>
              <a:gs pos="100000">
                <a:srgbClr val="E29100"/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anchor="ctr">
            <a:normAutofit/>
          </a:bodyPr>
          <a:lstStyle/>
          <a:p>
            <a:pPr lvl="0" algn="ctr" fontAlgn="auto">
              <a:spcAft>
                <a:spcPts val="0"/>
              </a:spcAft>
              <a:defRPr/>
            </a:pPr>
            <a:r>
              <a:rPr lang="ru-RU" sz="2400" dirty="0">
                <a:solidFill>
                  <a:srgbClr val="000000"/>
                </a:solidFill>
                <a:cs typeface="Calibri" pitchFamily="34" charset="0"/>
              </a:rPr>
              <a:t>Ремонт подъездов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0" y="229558"/>
            <a:ext cx="9133200" cy="1080000"/>
          </a:xfrm>
          <a:prstGeom prst="rect">
            <a:avLst/>
          </a:prstGeom>
          <a:gradFill flip="none" rotWithShape="1">
            <a:gsLst>
              <a:gs pos="0">
                <a:srgbClr val="66B2E3"/>
              </a:gs>
              <a:gs pos="35000">
                <a:srgbClr val="0095BB"/>
              </a:gs>
              <a:gs pos="100000">
                <a:srgbClr val="007DA0"/>
              </a:gs>
            </a:gsLst>
            <a:lin ang="16200000" scaled="0"/>
            <a:tileRect/>
          </a:gradFill>
          <a:ln>
            <a:solidFill>
              <a:srgbClr val="FFFFFF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anchor="ctr">
            <a:normAutofit/>
          </a:bodyPr>
          <a:lstStyle/>
          <a:p>
            <a:pPr lvl="0" algn="ctr" fontAlgn="auto">
              <a:spcAft>
                <a:spcPts val="0"/>
              </a:spcAft>
              <a:defRPr/>
            </a:pPr>
            <a:r>
              <a:rPr lang="ru-RU" sz="3000" dirty="0">
                <a:solidFill>
                  <a:srgbClr val="FFFFFF"/>
                </a:solidFill>
              </a:rPr>
              <a:t>Приемка в эксплуатацию законченных </a:t>
            </a:r>
          </a:p>
          <a:p>
            <a:pPr lvl="0" algn="ctr" fontAlgn="auto">
              <a:spcAft>
                <a:spcPts val="0"/>
              </a:spcAft>
              <a:defRPr/>
            </a:pPr>
            <a:r>
              <a:rPr lang="ru-RU" sz="3000" dirty="0">
                <a:solidFill>
                  <a:srgbClr val="FFFFFF"/>
                </a:solidFill>
              </a:rPr>
              <a:t>капитальным ремонтом МКД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788022" y="6237312"/>
            <a:ext cx="415692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auto">
              <a:spcBef>
                <a:spcPct val="20000"/>
              </a:spcBef>
              <a:spcAft>
                <a:spcPts val="0"/>
              </a:spcAft>
            </a:pPr>
            <a:r>
              <a:rPr lang="ru-RU" sz="2200" i="1" dirty="0">
                <a:solidFill>
                  <a:prstClr val="black"/>
                </a:solidFill>
                <a:latin typeface="Calibri"/>
              </a:rPr>
              <a:t>После ремонта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1" y="2430266"/>
            <a:ext cx="4156921" cy="380704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451" y="2450060"/>
            <a:ext cx="4176464" cy="3790526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96481" y="6237312"/>
            <a:ext cx="417646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auto">
              <a:spcBef>
                <a:spcPct val="20000"/>
              </a:spcBef>
              <a:spcAft>
                <a:spcPts val="0"/>
              </a:spcAft>
            </a:pPr>
            <a:r>
              <a:rPr lang="ru-RU" sz="2200" i="1" dirty="0">
                <a:solidFill>
                  <a:prstClr val="black"/>
                </a:solidFill>
                <a:latin typeface="Calibri"/>
              </a:rPr>
              <a:t> До ремонта</a:t>
            </a:r>
          </a:p>
        </p:txBody>
      </p:sp>
    </p:spTree>
    <p:extLst>
      <p:ext uri="{BB962C8B-B14F-4D97-AF65-F5344CB8AC3E}">
        <p14:creationId xmlns:p14="http://schemas.microsoft.com/office/powerpoint/2010/main" val="3228123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196481" y="1464656"/>
            <a:ext cx="8748464" cy="720000"/>
          </a:xfrm>
          <a:prstGeom prst="rect">
            <a:avLst/>
          </a:prstGeom>
          <a:gradFill flip="none" rotWithShape="1">
            <a:gsLst>
              <a:gs pos="0">
                <a:srgbClr val="FECD32"/>
              </a:gs>
              <a:gs pos="34000">
                <a:srgbClr val="F9B233"/>
              </a:gs>
              <a:gs pos="100000">
                <a:srgbClr val="E29100"/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anchor="ctr">
            <a:normAutofit/>
          </a:bodyPr>
          <a:lstStyle/>
          <a:p>
            <a:pPr lvl="0" algn="ctr" fontAlgn="auto">
              <a:spcAft>
                <a:spcPts val="0"/>
              </a:spcAft>
              <a:defRPr/>
            </a:pPr>
            <a:r>
              <a:rPr lang="ru-RU" sz="2400" dirty="0">
                <a:solidFill>
                  <a:srgbClr val="000000"/>
                </a:solidFill>
                <a:cs typeface="Calibri" pitchFamily="34" charset="0"/>
              </a:rPr>
              <a:t>Ремонт подъездов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0" y="229558"/>
            <a:ext cx="9133200" cy="1080000"/>
          </a:xfrm>
          <a:prstGeom prst="rect">
            <a:avLst/>
          </a:prstGeom>
          <a:gradFill flip="none" rotWithShape="1">
            <a:gsLst>
              <a:gs pos="0">
                <a:srgbClr val="66B2E3"/>
              </a:gs>
              <a:gs pos="35000">
                <a:srgbClr val="0095BB"/>
              </a:gs>
              <a:gs pos="100000">
                <a:srgbClr val="007DA0"/>
              </a:gs>
            </a:gsLst>
            <a:lin ang="16200000" scaled="0"/>
            <a:tileRect/>
          </a:gradFill>
          <a:ln>
            <a:solidFill>
              <a:srgbClr val="FFFFFF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anchor="ctr">
            <a:normAutofit/>
          </a:bodyPr>
          <a:lstStyle/>
          <a:p>
            <a:pPr lvl="0" algn="ctr" fontAlgn="auto">
              <a:spcAft>
                <a:spcPts val="0"/>
              </a:spcAft>
              <a:defRPr/>
            </a:pPr>
            <a:r>
              <a:rPr lang="ru-RU" sz="3000" dirty="0">
                <a:solidFill>
                  <a:srgbClr val="FFFFFF"/>
                </a:solidFill>
              </a:rPr>
              <a:t>Приемка в эксплуатацию законченных </a:t>
            </a:r>
          </a:p>
          <a:p>
            <a:pPr lvl="0" algn="ctr" fontAlgn="auto">
              <a:spcAft>
                <a:spcPts val="0"/>
              </a:spcAft>
              <a:defRPr/>
            </a:pPr>
            <a:r>
              <a:rPr lang="ru-RU" sz="3000" dirty="0">
                <a:solidFill>
                  <a:srgbClr val="FFFFFF"/>
                </a:solidFill>
              </a:rPr>
              <a:t>капитальным ремонтом МКД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465045" y="6165304"/>
            <a:ext cx="620310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auto">
              <a:spcBef>
                <a:spcPct val="20000"/>
              </a:spcBef>
              <a:spcAft>
                <a:spcPts val="0"/>
              </a:spcAft>
            </a:pPr>
            <a:r>
              <a:rPr lang="ru-RU" sz="2200" i="1" dirty="0">
                <a:solidFill>
                  <a:prstClr val="black"/>
                </a:solidFill>
                <a:latin typeface="Calibri"/>
              </a:rPr>
              <a:t> Подъезд после ремонта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045" y="2344277"/>
            <a:ext cx="6203109" cy="3718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1090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0" y="2564904"/>
            <a:ext cx="9144000" cy="92867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5400" b="1" dirty="0">
                <a:ln w="1270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rgbClr val="FFA521">
                        <a:shade val="30000"/>
                        <a:satMod val="115000"/>
                      </a:srgbClr>
                    </a:gs>
                    <a:gs pos="50000">
                      <a:srgbClr val="FFA521">
                        <a:shade val="67500"/>
                        <a:satMod val="115000"/>
                      </a:srgbClr>
                    </a:gs>
                    <a:gs pos="100000">
                      <a:srgbClr val="FFA521">
                        <a:shade val="100000"/>
                        <a:satMod val="115000"/>
                      </a:srgbClr>
                    </a:gs>
                  </a:gsLst>
                  <a:lin ang="13500000" scaled="1"/>
                  <a:tileRect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j-lt"/>
                <a:ea typeface="+mj-ea"/>
                <a:cs typeface="+mj-cs"/>
              </a:rPr>
              <a:t>Спасибо за внимание!</a:t>
            </a:r>
            <a:endParaRPr kumimoji="0" lang="ru-RU" sz="5400" b="1" i="0" u="none" strike="noStrike" kern="1200" cap="none" spc="0" normalizeH="0" baseline="0" noProof="0" dirty="0">
              <a:ln w="1270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 flip="none" rotWithShape="1">
                <a:gsLst>
                  <a:gs pos="0">
                    <a:srgbClr val="FFA521">
                      <a:shade val="30000"/>
                      <a:satMod val="115000"/>
                    </a:srgbClr>
                  </a:gs>
                  <a:gs pos="50000">
                    <a:srgbClr val="FFA521">
                      <a:shade val="67500"/>
                      <a:satMod val="115000"/>
                    </a:srgbClr>
                  </a:gs>
                  <a:gs pos="100000">
                    <a:srgbClr val="FFA521">
                      <a:shade val="100000"/>
                      <a:satMod val="115000"/>
                    </a:srgbClr>
                  </a:gs>
                </a:gsLst>
                <a:lin ang="13500000" scaled="1"/>
                <a:tileRect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Picture 2" descr="\\192.168.10.3\документы\27. Буклеты, издания, сми, сайт\2. Фирменный стиль\2. Шаблоны для применения\2. Web Фирм.блок\web бф - 100%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5517232"/>
            <a:ext cx="2651192" cy="1128505"/>
          </a:xfrm>
          <a:prstGeom prst="rect">
            <a:avLst/>
          </a:prstGeom>
          <a:noFill/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5122" y="260648"/>
            <a:ext cx="3999366" cy="70874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0" y="229558"/>
            <a:ext cx="9133200" cy="1080000"/>
          </a:xfrm>
          <a:prstGeom prst="rect">
            <a:avLst/>
          </a:prstGeom>
          <a:gradFill flip="none" rotWithShape="1">
            <a:gsLst>
              <a:gs pos="0">
                <a:srgbClr val="66B2E3"/>
              </a:gs>
              <a:gs pos="35000">
                <a:srgbClr val="0095BB"/>
              </a:gs>
              <a:gs pos="100000">
                <a:srgbClr val="007DA0"/>
              </a:gs>
            </a:gsLst>
            <a:lin ang="16200000" scaled="0"/>
            <a:tileRect/>
          </a:gradFill>
          <a:ln>
            <a:solidFill>
              <a:srgbClr val="FFFFFF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anchor="ctr">
            <a:normAutofit/>
          </a:bodyPr>
          <a:lstStyle/>
          <a:p>
            <a:pPr lvl="0" algn="ctr" fontAlgn="auto">
              <a:spcAft>
                <a:spcPts val="0"/>
              </a:spcAft>
              <a:defRPr/>
            </a:pPr>
            <a:r>
              <a:rPr lang="ru-RU" sz="3000" dirty="0">
                <a:solidFill>
                  <a:srgbClr val="FFFFFF"/>
                </a:solidFill>
              </a:rPr>
              <a:t>Организация рабочих и приемочных комиссий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96481" y="2204864"/>
            <a:ext cx="8748464" cy="3816424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2400" dirty="0">
                <a:latin typeface="Calibri" panose="020F0502020204030204" pitchFamily="34" charset="0"/>
                <a:cs typeface="Arial" pitchFamily="34" charset="0"/>
              </a:rPr>
              <a:t>&gt;&gt;&gt; </a:t>
            </a:r>
            <a:r>
              <a:rPr lang="ru-RU" sz="2400" b="1" dirty="0">
                <a:latin typeface="Calibri" panose="020F0502020204030204" pitchFamily="34" charset="0"/>
              </a:rPr>
              <a:t>Законченные капитальным ремонтом </a:t>
            </a:r>
            <a:r>
              <a:rPr lang="ru-RU" sz="2400" dirty="0">
                <a:latin typeface="Calibri" panose="020F0502020204030204" pitchFamily="34" charset="0"/>
              </a:rPr>
              <a:t>отдельные элементы жилых зданий </a:t>
            </a:r>
            <a:r>
              <a:rPr lang="ru-RU" sz="2400" i="1" dirty="0">
                <a:latin typeface="Calibri" panose="020F0502020204030204" pitchFamily="34" charset="0"/>
              </a:rPr>
              <a:t>(крыши, фасады, инженерные  коммуникации, отдельные виды инженерного оборудования и др.) </a:t>
            </a:r>
            <a:r>
              <a:rPr lang="ru-RU" sz="2400" dirty="0">
                <a:latin typeface="Calibri" panose="020F0502020204030204" pitchFamily="34" charset="0"/>
              </a:rPr>
              <a:t>принимаются </a:t>
            </a:r>
            <a:r>
              <a:rPr lang="ru-RU" sz="2400" b="1" dirty="0">
                <a:latin typeface="Calibri" panose="020F0502020204030204" pitchFamily="34" charset="0"/>
              </a:rPr>
              <a:t>по мере готовности </a:t>
            </a:r>
            <a:r>
              <a:rPr lang="ru-RU" sz="2400" dirty="0">
                <a:latin typeface="Calibri" panose="020F0502020204030204" pitchFamily="34" charset="0"/>
              </a:rPr>
              <a:t>в эксплуатацию </a:t>
            </a:r>
            <a:r>
              <a:rPr lang="ru-RU" sz="2400" b="1" dirty="0">
                <a:latin typeface="Calibri" panose="020F0502020204030204" pitchFamily="34" charset="0"/>
              </a:rPr>
              <a:t>рабочими комиссиями </a:t>
            </a:r>
            <a:r>
              <a:rPr lang="ru-RU" sz="2400" dirty="0">
                <a:latin typeface="Calibri" panose="020F0502020204030204" pitchFamily="34" charset="0"/>
              </a:rPr>
              <a:t>с последующим предъявлением их приемочной комиссии, принимающей объект в целом</a:t>
            </a:r>
            <a:r>
              <a:rPr lang="ru-RU" sz="2400" i="1" dirty="0">
                <a:latin typeface="Calibri" panose="020F0502020204030204" pitchFamily="34" charset="0"/>
              </a:rPr>
              <a:t>. </a:t>
            </a:r>
            <a:endParaRPr lang="ru-RU" sz="24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96481" y="1464656"/>
            <a:ext cx="8748464" cy="720000"/>
          </a:xfrm>
          <a:prstGeom prst="rect">
            <a:avLst/>
          </a:prstGeom>
          <a:gradFill flip="none" rotWithShape="1">
            <a:gsLst>
              <a:gs pos="0">
                <a:srgbClr val="FECD32"/>
              </a:gs>
              <a:gs pos="34000">
                <a:srgbClr val="F9B233"/>
              </a:gs>
              <a:gs pos="100000">
                <a:srgbClr val="E29100"/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anchor="ctr">
            <a:normAutofit/>
          </a:bodyPr>
          <a:lstStyle/>
          <a:p>
            <a:pPr lvl="0" algn="ctr" fontAlgn="auto">
              <a:spcAft>
                <a:spcPts val="0"/>
              </a:spcAft>
              <a:defRPr/>
            </a:pPr>
            <a:r>
              <a:rPr lang="ru-RU" sz="2400" dirty="0">
                <a:solidFill>
                  <a:schemeClr val="tx1"/>
                </a:solidFill>
              </a:rPr>
              <a:t>Общие положения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80" y="6460803"/>
            <a:ext cx="1989520" cy="352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726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0" y="229558"/>
            <a:ext cx="9133200" cy="1080000"/>
          </a:xfrm>
          <a:prstGeom prst="rect">
            <a:avLst/>
          </a:prstGeom>
          <a:gradFill flip="none" rotWithShape="1">
            <a:gsLst>
              <a:gs pos="0">
                <a:srgbClr val="66B2E3"/>
              </a:gs>
              <a:gs pos="35000">
                <a:srgbClr val="0095BB"/>
              </a:gs>
              <a:gs pos="100000">
                <a:srgbClr val="007DA0"/>
              </a:gs>
            </a:gsLst>
            <a:lin ang="16200000" scaled="0"/>
            <a:tileRect/>
          </a:gradFill>
          <a:ln>
            <a:solidFill>
              <a:srgbClr val="FFFFFF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anchor="ctr">
            <a:normAutofit/>
          </a:bodyPr>
          <a:lstStyle/>
          <a:p>
            <a:pPr lvl="0" algn="ctr" fontAlgn="auto">
              <a:spcAft>
                <a:spcPts val="0"/>
              </a:spcAft>
              <a:defRPr/>
            </a:pPr>
            <a:r>
              <a:rPr lang="ru-RU" sz="3000" dirty="0">
                <a:solidFill>
                  <a:srgbClr val="FFFFFF"/>
                </a:solidFill>
              </a:rPr>
              <a:t>Рабочие комиссии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23528" y="2492896"/>
            <a:ext cx="8449639" cy="2945859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algn="ctr"/>
            <a:r>
              <a:rPr lang="ru-RU" sz="2600" b="1" i="1" dirty="0">
                <a:latin typeface="Calibri" panose="020F0502020204030204" pitchFamily="34" charset="0"/>
              </a:rPr>
              <a:t>п.3.1 ВСН 42-85(р) </a:t>
            </a:r>
          </a:p>
          <a:p>
            <a:pPr algn="ctr"/>
            <a:endParaRPr lang="ru-RU" sz="2600" b="1" i="1" dirty="0">
              <a:latin typeface="Calibri" panose="020F0502020204030204" pitchFamily="34" charset="0"/>
            </a:endParaRPr>
          </a:p>
          <a:p>
            <a:pPr algn="just"/>
            <a:r>
              <a:rPr lang="ru-RU" sz="2600" i="1" dirty="0">
                <a:latin typeface="Calibri" panose="020F0502020204030204" pitchFamily="34" charset="0"/>
                <a:cs typeface="Arial" pitchFamily="34" charset="0"/>
              </a:rPr>
              <a:t>&gt;&gt;&gt; </a:t>
            </a:r>
            <a:r>
              <a:rPr lang="ru-RU" sz="2600" i="1" dirty="0">
                <a:latin typeface="Calibri" panose="020F0502020204030204" pitchFamily="34" charset="0"/>
              </a:rPr>
              <a:t>Рабочие комиссии  назначаются </a:t>
            </a:r>
            <a:r>
              <a:rPr lang="ru-RU" sz="2600" b="1" i="1" dirty="0">
                <a:latin typeface="Calibri" panose="020F0502020204030204" pitchFamily="34" charset="0"/>
              </a:rPr>
              <a:t>решением (приказом) организации – Заказчика</a:t>
            </a:r>
            <a:endParaRPr lang="ru-RU" sz="2600" b="1" dirty="0">
              <a:latin typeface="Calibri" panose="020F0502020204030204" pitchFamily="34" charset="0"/>
            </a:endParaRPr>
          </a:p>
          <a:p>
            <a:pPr algn="just"/>
            <a:r>
              <a:rPr lang="ru-RU" sz="2600" i="1" dirty="0">
                <a:latin typeface="Calibri" panose="020F0502020204030204" pitchFamily="34" charset="0"/>
              </a:rPr>
              <a:t>	</a:t>
            </a:r>
            <a:r>
              <a:rPr lang="ru-RU" sz="2600" dirty="0">
                <a:latin typeface="Calibri" panose="020F0502020204030204" pitchFamily="34" charset="0"/>
                <a:cs typeface="Times New Roman" panose="02020603050405020304" pitchFamily="18" charset="0"/>
              </a:rPr>
              <a:t>	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96481" y="1464656"/>
            <a:ext cx="8748464" cy="720000"/>
          </a:xfrm>
          <a:prstGeom prst="rect">
            <a:avLst/>
          </a:prstGeom>
          <a:gradFill flip="none" rotWithShape="1">
            <a:gsLst>
              <a:gs pos="0">
                <a:srgbClr val="FECD32"/>
              </a:gs>
              <a:gs pos="34000">
                <a:srgbClr val="F9B233"/>
              </a:gs>
              <a:gs pos="100000">
                <a:srgbClr val="E29100"/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anchor="ctr">
            <a:normAutofit/>
          </a:bodyPr>
          <a:lstStyle/>
          <a:p>
            <a:pPr lvl="0" algn="ctr" fontAlgn="auto">
              <a:spcAft>
                <a:spcPts val="0"/>
              </a:spcAft>
              <a:defRPr/>
            </a:pPr>
            <a:r>
              <a:rPr lang="ru-RU" sz="2400" dirty="0">
                <a:solidFill>
                  <a:schemeClr val="tx1"/>
                </a:solidFill>
              </a:rPr>
              <a:t>Права, обязанности и порядок работы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80" y="6460803"/>
            <a:ext cx="1989520" cy="352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0060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0" y="229558"/>
            <a:ext cx="9133200" cy="1080000"/>
          </a:xfrm>
          <a:prstGeom prst="rect">
            <a:avLst/>
          </a:prstGeom>
          <a:gradFill flip="none" rotWithShape="1">
            <a:gsLst>
              <a:gs pos="0">
                <a:srgbClr val="66B2E3"/>
              </a:gs>
              <a:gs pos="35000">
                <a:srgbClr val="0095BB"/>
              </a:gs>
              <a:gs pos="100000">
                <a:srgbClr val="007DA0"/>
              </a:gs>
            </a:gsLst>
            <a:lin ang="16200000" scaled="0"/>
            <a:tileRect/>
          </a:gradFill>
          <a:ln>
            <a:solidFill>
              <a:srgbClr val="FFFFFF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anchor="ctr">
            <a:normAutofit/>
          </a:bodyPr>
          <a:lstStyle/>
          <a:p>
            <a:pPr lvl="0" algn="ctr" fontAlgn="auto">
              <a:spcAft>
                <a:spcPts val="0"/>
              </a:spcAft>
              <a:defRPr/>
            </a:pPr>
            <a:r>
              <a:rPr lang="ru-RU" sz="3000" dirty="0">
                <a:solidFill>
                  <a:srgbClr val="FFFFFF"/>
                </a:solidFill>
              </a:rPr>
              <a:t>Рабочие комиссии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96481" y="2276872"/>
            <a:ext cx="8748464" cy="3960440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lvl="0" algn="just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SzPct val="120000"/>
            </a:pPr>
            <a:r>
              <a:rPr lang="ru-RU" sz="2000" b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Состав рабочей комиссии: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SzPct val="120000"/>
            </a:pPr>
            <a:r>
              <a:rPr lang="ru-RU" sz="2000" dirty="0">
                <a:latin typeface="Calibri" panose="020F0502020204030204" pitchFamily="34" charset="0"/>
              </a:rPr>
              <a:t>Председатель комиссии – представитель </a:t>
            </a:r>
            <a:r>
              <a:rPr lang="ru-RU" sz="2000" dirty="0" err="1">
                <a:latin typeface="Calibri" panose="020F0502020204030204" pitchFamily="34" charset="0"/>
              </a:rPr>
              <a:t>техзаказчика</a:t>
            </a:r>
            <a:endParaRPr lang="ru-RU" sz="2000" dirty="0">
              <a:latin typeface="Calibri" panose="020F0502020204030204" pitchFamily="34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SzPct val="120000"/>
            </a:pPr>
            <a:endParaRPr lang="ru-RU" sz="2000" dirty="0">
              <a:latin typeface="Calibri" panose="020F0502020204030204" pitchFamily="34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SzPct val="120000"/>
            </a:pPr>
            <a:r>
              <a:rPr lang="ru-RU" sz="2000" b="1" dirty="0">
                <a:latin typeface="Calibri" panose="020F0502020204030204" pitchFamily="34" charset="0"/>
              </a:rPr>
              <a:t>Члены комиссии : </a:t>
            </a:r>
          </a:p>
          <a:p>
            <a:pPr marL="457200" indent="-457200" algn="just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SzPct val="120000"/>
              <a:buFont typeface="Wingdings" pitchFamily="2" charset="2"/>
              <a:buChar char="Ø"/>
            </a:pPr>
            <a:r>
              <a:rPr lang="ru-RU" sz="2000" dirty="0">
                <a:latin typeface="Calibri" panose="020F0502020204030204" pitchFamily="34" charset="0"/>
              </a:rPr>
              <a:t>представитель подрядной организации;</a:t>
            </a:r>
          </a:p>
          <a:p>
            <a:pPr marL="457200" lvl="0" indent="-457200" algn="just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SzPct val="120000"/>
              <a:buFont typeface="Wingdings" pitchFamily="2" charset="2"/>
              <a:buChar char="Ø"/>
            </a:pPr>
            <a:r>
              <a:rPr lang="ru-RU" sz="2000" dirty="0">
                <a:latin typeface="Calibri" panose="020F0502020204030204" pitchFamily="34" charset="0"/>
              </a:rPr>
              <a:t>представитель субподрядной организации;</a:t>
            </a:r>
          </a:p>
          <a:p>
            <a:pPr marL="457200" indent="-457200" algn="just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SzPct val="120000"/>
              <a:buFont typeface="Wingdings" pitchFamily="2" charset="2"/>
              <a:buChar char="Ø"/>
            </a:pPr>
            <a:r>
              <a:rPr lang="ru-RU" sz="2000" dirty="0">
                <a:latin typeface="Calibri" panose="020F0502020204030204" pitchFamily="34" charset="0"/>
              </a:rPr>
              <a:t>представитель  организации осуществляющей строительный контроль;</a:t>
            </a:r>
          </a:p>
          <a:p>
            <a:pPr marL="457200" indent="-457200" algn="just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SzPct val="120000"/>
              <a:buFont typeface="Wingdings" pitchFamily="2" charset="2"/>
              <a:buChar char="Ø"/>
            </a:pPr>
            <a:r>
              <a:rPr lang="ru-RU" sz="2000" dirty="0">
                <a:latin typeface="Calibri" panose="020F0502020204030204" pitchFamily="34" charset="0"/>
              </a:rPr>
              <a:t>представитель управляющей организации;</a:t>
            </a:r>
          </a:p>
          <a:p>
            <a:pPr marL="457200" indent="-457200" algn="just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SzPct val="120000"/>
              <a:buFont typeface="Wingdings" pitchFamily="2" charset="2"/>
              <a:buChar char="Ø"/>
            </a:pPr>
            <a:r>
              <a:rPr lang="ru-RU" sz="2000" dirty="0">
                <a:latin typeface="Calibri" panose="020F0502020204030204" pitchFamily="34" charset="0"/>
              </a:rPr>
              <a:t>представитель обслуживающей организации;</a:t>
            </a:r>
          </a:p>
          <a:p>
            <a:pPr marL="457200" indent="-457200" algn="just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SzPct val="120000"/>
              <a:buFont typeface="Wingdings" pitchFamily="2" charset="2"/>
              <a:buChar char="Ø"/>
            </a:pPr>
            <a:r>
              <a:rPr lang="ru-RU" sz="2000" dirty="0">
                <a:latin typeface="Calibri" panose="020F0502020204030204" pitchFamily="34" charset="0"/>
              </a:rPr>
              <a:t>представитель собственников.</a:t>
            </a: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79512" y="1412776"/>
            <a:ext cx="8748464" cy="720000"/>
          </a:xfrm>
          <a:prstGeom prst="rect">
            <a:avLst/>
          </a:prstGeom>
          <a:gradFill flip="none" rotWithShape="1">
            <a:gsLst>
              <a:gs pos="0">
                <a:srgbClr val="FECD32"/>
              </a:gs>
              <a:gs pos="34000">
                <a:srgbClr val="F9B233"/>
              </a:gs>
              <a:gs pos="100000">
                <a:srgbClr val="E29100"/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anchor="ctr">
            <a:normAutofit/>
          </a:bodyPr>
          <a:lstStyle/>
          <a:p>
            <a:pPr lvl="0" algn="ctr" fontAlgn="auto">
              <a:spcAft>
                <a:spcPts val="0"/>
              </a:spcAft>
              <a:defRPr/>
            </a:pPr>
            <a:r>
              <a:rPr lang="ru-RU" sz="2400" dirty="0">
                <a:solidFill>
                  <a:schemeClr val="tx1"/>
                </a:solidFill>
              </a:rPr>
              <a:t>Права, обязанности и порядок работы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80" y="6460803"/>
            <a:ext cx="1989520" cy="352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0986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0" y="229558"/>
            <a:ext cx="9133200" cy="1080000"/>
          </a:xfrm>
          <a:prstGeom prst="rect">
            <a:avLst/>
          </a:prstGeom>
          <a:gradFill flip="none" rotWithShape="1">
            <a:gsLst>
              <a:gs pos="0">
                <a:srgbClr val="66B2E3"/>
              </a:gs>
              <a:gs pos="35000">
                <a:srgbClr val="0095BB"/>
              </a:gs>
              <a:gs pos="100000">
                <a:srgbClr val="007DA0"/>
              </a:gs>
            </a:gsLst>
            <a:lin ang="16200000" scaled="0"/>
            <a:tileRect/>
          </a:gradFill>
          <a:ln>
            <a:solidFill>
              <a:srgbClr val="FFFFFF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anchor="ctr">
            <a:normAutofit/>
          </a:bodyPr>
          <a:lstStyle/>
          <a:p>
            <a:pPr lvl="0" algn="ctr" fontAlgn="auto">
              <a:spcAft>
                <a:spcPts val="0"/>
              </a:spcAft>
              <a:defRPr/>
            </a:pPr>
            <a:r>
              <a:rPr lang="ru-RU" sz="3000" dirty="0">
                <a:solidFill>
                  <a:srgbClr val="FFFFFF"/>
                </a:solidFill>
              </a:rPr>
              <a:t>Рабочие комиссии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96481" y="2636912"/>
            <a:ext cx="8748464" cy="3024336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algn="just">
              <a:lnSpc>
                <a:spcPct val="120000"/>
              </a:lnSpc>
            </a:pPr>
            <a:r>
              <a:rPr lang="ru-RU" sz="2600" i="1" dirty="0">
                <a:latin typeface="Calibri" panose="020F0502020204030204" pitchFamily="34" charset="0"/>
                <a:cs typeface="Arial" pitchFamily="34" charset="0"/>
              </a:rPr>
              <a:t>&gt;&gt;&gt; </a:t>
            </a:r>
            <a:r>
              <a:rPr lang="ru-RU" sz="2600" i="1" dirty="0">
                <a:latin typeface="Calibri" panose="020F0502020204030204" pitchFamily="34" charset="0"/>
              </a:rPr>
              <a:t>Рабочие комиссии создаются в ходе капитального ремонта заблаговременно не позднее, чем в </a:t>
            </a:r>
            <a:r>
              <a:rPr lang="ru-RU" sz="2600" b="1" i="1" dirty="0">
                <a:latin typeface="Calibri" panose="020F0502020204030204" pitchFamily="34" charset="0"/>
              </a:rPr>
              <a:t>5-ти </a:t>
            </a:r>
            <a:r>
              <a:rPr lang="ru-RU" sz="2600" b="1" i="1" dirty="0" err="1">
                <a:latin typeface="Calibri" panose="020F0502020204030204" pitchFamily="34" charset="0"/>
              </a:rPr>
              <a:t>дневный</a:t>
            </a:r>
            <a:r>
              <a:rPr lang="ru-RU" sz="2600" b="1" i="1" dirty="0">
                <a:latin typeface="Calibri" panose="020F0502020204030204" pitchFamily="34" charset="0"/>
              </a:rPr>
              <a:t> срок </a:t>
            </a:r>
            <a:r>
              <a:rPr lang="ru-RU" sz="2600" i="1" dirty="0">
                <a:latin typeface="Calibri" panose="020F0502020204030204" pitchFamily="34" charset="0"/>
              </a:rPr>
              <a:t>после получения письменного извещения подрядчика об объекте в части одного или нескольких видов работ к сдаче.</a:t>
            </a:r>
            <a:endParaRPr lang="ru-RU" sz="2600" i="1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96481" y="1464656"/>
            <a:ext cx="8748464" cy="720000"/>
          </a:xfrm>
          <a:prstGeom prst="rect">
            <a:avLst/>
          </a:prstGeom>
          <a:gradFill flip="none" rotWithShape="1">
            <a:gsLst>
              <a:gs pos="0">
                <a:srgbClr val="FECD32"/>
              </a:gs>
              <a:gs pos="34000">
                <a:srgbClr val="F9B233"/>
              </a:gs>
              <a:gs pos="100000">
                <a:srgbClr val="E29100"/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anchor="ctr">
            <a:normAutofit/>
          </a:bodyPr>
          <a:lstStyle/>
          <a:p>
            <a:pPr lvl="0" algn="ctr" fontAlgn="auto">
              <a:spcAft>
                <a:spcPts val="0"/>
              </a:spcAft>
              <a:defRPr/>
            </a:pPr>
            <a:r>
              <a:rPr lang="ru-RU" sz="2400" dirty="0">
                <a:solidFill>
                  <a:schemeClr val="tx1"/>
                </a:solidFill>
              </a:rPr>
              <a:t>Права, обязанности и порядок работы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80" y="6460803"/>
            <a:ext cx="1989520" cy="352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2978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0" y="229558"/>
            <a:ext cx="9133200" cy="1080000"/>
          </a:xfrm>
          <a:prstGeom prst="rect">
            <a:avLst/>
          </a:prstGeom>
          <a:gradFill flip="none" rotWithShape="1">
            <a:gsLst>
              <a:gs pos="0">
                <a:srgbClr val="66B2E3"/>
              </a:gs>
              <a:gs pos="35000">
                <a:srgbClr val="0095BB"/>
              </a:gs>
              <a:gs pos="100000">
                <a:srgbClr val="007DA0"/>
              </a:gs>
            </a:gsLst>
            <a:lin ang="16200000" scaled="0"/>
            <a:tileRect/>
          </a:gradFill>
          <a:ln>
            <a:solidFill>
              <a:srgbClr val="FFFFFF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anchor="ctr">
            <a:normAutofit/>
          </a:bodyPr>
          <a:lstStyle/>
          <a:p>
            <a:pPr lvl="0" algn="ctr" fontAlgn="auto">
              <a:spcAft>
                <a:spcPts val="0"/>
              </a:spcAft>
              <a:defRPr/>
            </a:pPr>
            <a:r>
              <a:rPr lang="ru-RU" sz="3000" dirty="0">
                <a:solidFill>
                  <a:srgbClr val="FFFFFF"/>
                </a:solidFill>
              </a:rPr>
              <a:t>Рабочие комиссии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96481" y="1464656"/>
            <a:ext cx="8748464" cy="720000"/>
          </a:xfrm>
          <a:prstGeom prst="rect">
            <a:avLst/>
          </a:prstGeom>
          <a:gradFill flip="none" rotWithShape="1">
            <a:gsLst>
              <a:gs pos="0">
                <a:srgbClr val="FECD32"/>
              </a:gs>
              <a:gs pos="34000">
                <a:srgbClr val="F9B233"/>
              </a:gs>
              <a:gs pos="100000">
                <a:srgbClr val="E29100"/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anchor="ctr">
            <a:normAutofit/>
          </a:bodyPr>
          <a:lstStyle/>
          <a:p>
            <a:pPr lvl="0" algn="ctr" fontAlgn="auto">
              <a:spcAft>
                <a:spcPts val="0"/>
              </a:spcAft>
              <a:defRPr/>
            </a:pPr>
            <a:r>
              <a:rPr lang="ru-RU" sz="2400" dirty="0">
                <a:solidFill>
                  <a:schemeClr val="tx1"/>
                </a:solidFill>
              </a:rPr>
              <a:t>Образец «</a:t>
            </a:r>
            <a:r>
              <a:rPr lang="ru-RU" sz="2400" dirty="0" err="1">
                <a:solidFill>
                  <a:schemeClr val="tx1"/>
                </a:solidFill>
              </a:rPr>
              <a:t>Шахматки</a:t>
            </a:r>
            <a:r>
              <a:rPr lang="ru-RU" sz="2400" dirty="0">
                <a:solidFill>
                  <a:schemeClr val="tx1"/>
                </a:solidFill>
              </a:rPr>
              <a:t>»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96481" y="2339754"/>
            <a:ext cx="8748464" cy="4329606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lvl="0" algn="just">
              <a:lnSpc>
                <a:spcPct val="150000"/>
              </a:lnSpc>
              <a:spcBef>
                <a:spcPts val="600"/>
              </a:spcBef>
              <a:buClr>
                <a:schemeClr val="accent1"/>
              </a:buClr>
              <a:buSzPct val="120000"/>
            </a:pPr>
            <a:endParaRPr lang="ru-RU" sz="2000" b="1" dirty="0">
              <a:solidFill>
                <a:schemeClr val="bg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  <a:spcBef>
                <a:spcPts val="600"/>
              </a:spcBef>
              <a:buClr>
                <a:schemeClr val="accent1"/>
              </a:buClr>
              <a:buSzPct val="120000"/>
            </a:pPr>
            <a:endParaRPr lang="ru-RU" b="1" dirty="0">
              <a:solidFill>
                <a:schemeClr val="bg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  <a:spcBef>
                <a:spcPts val="0"/>
              </a:spcBef>
              <a:buClr>
                <a:schemeClr val="accent1"/>
              </a:buClr>
              <a:buSzPct val="120000"/>
            </a:pPr>
            <a:endParaRPr lang="ru-RU" b="1" dirty="0">
              <a:solidFill>
                <a:schemeClr val="bg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50000"/>
              </a:lnSpc>
              <a:spcBef>
                <a:spcPts val="600"/>
              </a:spcBef>
              <a:buClr>
                <a:schemeClr val="accent1"/>
              </a:buClr>
              <a:buSzPct val="120000"/>
              <a:buFont typeface="Wingdings" pitchFamily="2" charset="2"/>
              <a:buChar char="Ø"/>
            </a:pPr>
            <a:endParaRPr lang="ru-RU" sz="2000" i="1" dirty="0">
              <a:latin typeface="Calibri" panose="020F0502020204030204" pitchFamily="34" charset="0"/>
            </a:endParaRPr>
          </a:p>
          <a:p>
            <a:pPr marL="457200" indent="-457200" algn="just">
              <a:lnSpc>
                <a:spcPct val="150000"/>
              </a:lnSpc>
              <a:spcBef>
                <a:spcPts val="600"/>
              </a:spcBef>
              <a:buClr>
                <a:schemeClr val="accent1"/>
              </a:buClr>
              <a:buSzPct val="120000"/>
              <a:buFont typeface="Wingdings" pitchFamily="2" charset="2"/>
              <a:buChar char="Ø"/>
            </a:pPr>
            <a:endParaRPr lang="ru-RU" sz="2000" i="1" dirty="0">
              <a:latin typeface="Calibri" panose="020F0502020204030204" pitchFamily="34" charset="0"/>
            </a:endParaRPr>
          </a:p>
          <a:p>
            <a:pPr marL="457200" lvl="0" indent="-457200" algn="just">
              <a:lnSpc>
                <a:spcPct val="150000"/>
              </a:lnSpc>
              <a:spcBef>
                <a:spcPts val="600"/>
              </a:spcBef>
              <a:buClr>
                <a:schemeClr val="accent1"/>
              </a:buClr>
              <a:buSzPct val="120000"/>
              <a:buFont typeface="Wingdings" pitchFamily="2" charset="2"/>
              <a:buChar char="Ø"/>
            </a:pPr>
            <a:endParaRPr lang="ru-RU" dirty="0">
              <a:solidFill>
                <a:schemeClr val="bg1"/>
              </a:solidFill>
              <a:latin typeface="+mn-lt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  <a:spcBef>
                <a:spcPts val="600"/>
              </a:spcBef>
              <a:buClr>
                <a:schemeClr val="accent1"/>
              </a:buClr>
              <a:buSzPct val="120000"/>
            </a:pP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/>
          </p:nvPr>
        </p:nvGraphicFramePr>
        <p:xfrm>
          <a:off x="196483" y="2184667"/>
          <a:ext cx="8748462" cy="4484689"/>
        </p:xfrm>
        <a:graphic>
          <a:graphicData uri="http://schemas.openxmlformats.org/drawingml/2006/table">
            <a:tbl>
              <a:tblPr firstRow="1" firstCol="1" bandRow="1"/>
              <a:tblGrid>
                <a:gridCol w="211489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8863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4564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51668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58460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568273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550216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601801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601801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601801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601801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  <a:gridCol w="672298">
                  <a:extLst>
                    <a:ext uri="{9D8B030D-6E8A-4147-A177-3AD203B41FA5}">
                      <a16:colId xmlns="" xmlns:a16="http://schemas.microsoft.com/office/drawing/2014/main" val="20011"/>
                    </a:ext>
                  </a:extLst>
                </a:gridCol>
              </a:tblGrid>
              <a:tr h="1210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подъезд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475" marR="4247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6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475" marR="4247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6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475" marR="4247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6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475" marR="4247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6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475" marR="4247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6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475" marR="4247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6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475" marR="4247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6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475" marR="4247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6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475" marR="4247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6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475" marR="4247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6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475" marR="4247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6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475" marR="4247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210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номер квартиры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475" marR="424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кв.№1 н= 2.54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475" marR="424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кв.№5 н= 2.54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475" marR="424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475" marR="424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153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стояк 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475" marR="424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двор спал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475" marR="424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Дек спал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475" marR="424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кух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475" marR="424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зал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475" marR="424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ван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475" marR="424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двор спал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475" marR="424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Дек спал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475" marR="424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кух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475" marR="424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зал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475" marR="424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ван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475" marR="424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182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наим-е матер-ла Биметалл -кол-во секций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475" marR="424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153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475" marR="424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475" marR="424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475" marR="424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475" marR="424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475" marR="424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475" marR="424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475" marR="424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475" marR="424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475" marR="424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475" marR="424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475" marR="424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475" marR="424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153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475" marR="424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475" marR="424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475" marR="424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475" marR="424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475" marR="424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475" marR="424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475" marR="424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475" marR="424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475" marR="424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475" marR="424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475" marR="424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475" marR="424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153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475" marR="424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475" marR="424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475" marR="424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475" marR="424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475" marR="424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475" marR="424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475" marR="424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475" marR="424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475" marR="424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475" marR="424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475" marR="424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475" marR="424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153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475" marR="424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475" marR="424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475" marR="424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475" marR="424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475" marR="424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475" marR="424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475" marR="424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475" marR="424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475" marR="424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475" marR="424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475" marR="424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475" marR="424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153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475" marR="424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475" marR="424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475" marR="424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475" marR="424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475" marR="424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475" marR="424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475" marR="424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475" marR="424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475" marR="424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475" marR="424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475" marR="424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475" marR="424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1153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475" marR="424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475" marR="424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475" marR="424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475" marR="424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475" marR="424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475" marR="424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475" marR="424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475" marR="424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475" marR="424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475" marR="424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475" marR="424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475" marR="424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1153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475" marR="424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475" marR="424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475" marR="424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475" marR="424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475" marR="424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475" marR="424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475" marR="424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475" marR="424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475" marR="424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475" marR="424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475" marR="424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475" marR="424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1153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кронштейн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475" marR="424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475" marR="424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475" marR="424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475" marR="424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475" marR="424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475" marR="424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475" marR="424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475" marR="424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475" marR="424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475" marR="424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475" marR="424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475" marR="424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1153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п/сушит нерж 500мм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475" marR="424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475" marR="424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475" marR="424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475" marR="424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475" marR="424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475" marR="424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475" marR="424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475" marR="424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475" marR="424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475" marR="424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475" marR="424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475" marR="424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1153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крепление п/сушит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475" marR="424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475" marR="424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475" marR="424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475" marR="424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475" marR="424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475" marR="424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475" marR="424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475" marR="424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475" marR="424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475" marR="424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475" marR="424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475" marR="424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1153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труба п/п 20 арм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475" marR="424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0,43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475" marR="424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0,43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475" marR="424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475" marR="424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0,43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475" marR="424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475" marR="424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0,43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475" marR="424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0,43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475" marR="424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475" marR="424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0,43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475" marR="424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475" marR="424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5,16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475" marR="424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1153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труба п/п 25 арм верх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475" marR="424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0,49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475" marR="424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1,06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475" marR="424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0,59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475" marR="424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1,04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475" marR="424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0,16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475" marR="424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0,41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475" marR="424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1,14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475" marR="424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0,44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475" marR="424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1,26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475" marR="424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0,25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475" marR="424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12,44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475" marR="424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1153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труба п/п 25 арм низ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475" marR="424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0,69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475" marR="424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1,31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475" marR="424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0,56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475" marR="424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1,11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475" marR="424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0,25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475" marR="424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0,41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475" marR="424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1,41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475" marR="424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0,44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475" marR="424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1,26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475" marR="424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0,18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475" marR="424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13,22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475" marR="424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1153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уголок 90-д.25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475" marR="424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475" marR="424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475" marR="424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475" marR="424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475" marR="424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475" marR="424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475" marR="424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475" marR="424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475" marR="424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475" marR="424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475" marR="424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92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475" marR="424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  <a:tr h="1153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уголок 45-д.25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475" marR="424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475" marR="424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475" marR="424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475" marR="424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475" marR="424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475" marR="424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475" marR="424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475" marR="424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475" marR="424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475" marR="424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475" marR="424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475" marR="424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8"/>
                  </a:ext>
                </a:extLst>
              </a:tr>
              <a:tr h="1153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хомут д. 25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475" marR="424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475" marR="424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475" marR="424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475" marR="424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475" marR="424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475" marR="424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475" marR="424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475" marR="424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475" marR="424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475" marR="424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475" marR="424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47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475" marR="424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9"/>
                  </a:ext>
                </a:extLst>
              </a:tr>
              <a:tr h="1326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труба п/п 25 арм стояк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475" marR="424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2,09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475" marR="424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2,09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475" marR="424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475" marR="424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2,09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475" marR="424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1,55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475" marR="424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2,09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475" marR="424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2,09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475" marR="424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475" marR="424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2,09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475" marR="424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2,14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475" marR="424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475" marR="424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20"/>
                  </a:ext>
                </a:extLst>
              </a:tr>
              <a:tr h="1153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тройник 25-20-25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475" marR="424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475" marR="424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475" marR="424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475" marR="424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475" marR="424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475" marR="424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475" marR="424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475" marR="424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475" marR="424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475" marR="424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475" marR="424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475" marR="424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21"/>
                  </a:ext>
                </a:extLst>
              </a:tr>
              <a:tr h="1153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тройник 25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475" marR="424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475" marR="424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475" marR="424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475" marR="424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475" marR="424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475" marR="424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475" marR="424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475" marR="424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475" marR="424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475" marR="424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475" marR="424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475" marR="424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22"/>
                  </a:ext>
                </a:extLst>
              </a:tr>
              <a:tr h="1153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муфта соединит д=25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475" marR="424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475" marR="424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475" marR="424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475" marR="424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475" marR="424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475" marR="424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475" marR="424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475" marR="424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475" marR="424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475" marR="424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475" marR="424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475" marR="424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23"/>
                  </a:ext>
                </a:extLst>
              </a:tr>
              <a:tr h="1153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Вентиль комбинир д=20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475" marR="424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475" marR="424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475" marR="424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475" marR="424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475" marR="424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475" marR="424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475" marR="424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475" marR="424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475" marR="424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475" marR="424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475" marR="424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475" marR="424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24"/>
                  </a:ext>
                </a:extLst>
              </a:tr>
              <a:tr h="1153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амер лат 20 ВР-НР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475" marR="424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475" marR="424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475" marR="424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475" marR="424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475" marR="424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475" marR="424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475" marR="424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475" marR="424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475" marR="424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475" marR="424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475" marR="424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475" marR="424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25"/>
                  </a:ext>
                </a:extLst>
              </a:tr>
              <a:tr h="1153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америк.лат. 1" ВР-НР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475" marR="424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475" marR="424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475" marR="424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475" marR="424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475" marR="424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475" marR="424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475" marR="424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475" marR="424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475" marR="424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475" marR="424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475" marR="424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475" marR="424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26"/>
                  </a:ext>
                </a:extLst>
              </a:tr>
              <a:tr h="1153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муфта комб.-25 -1"НР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475" marR="424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475" marR="424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475" marR="424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475" marR="424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475" marR="424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475" marR="424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475" marR="424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475" marR="424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475" marR="424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475" marR="424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475" marR="424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475" marR="424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27"/>
                  </a:ext>
                </a:extLst>
              </a:tr>
              <a:tr h="5995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Фамилия ИО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475" marR="424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Замечания по качеству работ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475" marR="424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Роспись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475" marR="42475" marT="0" marB="0" vert="vert27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Замечания по качеству работ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475" marR="424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600" b="1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Роспись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475" marR="42475" marT="0" marB="0" vert="vert27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475" marR="424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28"/>
                  </a:ext>
                </a:extLst>
              </a:tr>
              <a:tr h="2121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Квартиросъемщик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475" marR="424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ru-RU" sz="6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Без замечаний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475" marR="424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475" marR="424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Некачественная заделка отверстий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475" marR="424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475" marR="424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475" marR="424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29"/>
                  </a:ext>
                </a:extLst>
              </a:tr>
              <a:tr h="2121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МУП «СТН» 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475" marR="424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ru-RU" sz="6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Без замечаний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475" marR="424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475" marR="424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Отсутствует гильза в спальне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475" marR="424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475" marR="424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475" marR="424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703222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0" y="229558"/>
            <a:ext cx="9133200" cy="1080000"/>
          </a:xfrm>
          <a:prstGeom prst="rect">
            <a:avLst/>
          </a:prstGeom>
          <a:gradFill flip="none" rotWithShape="1">
            <a:gsLst>
              <a:gs pos="0">
                <a:srgbClr val="66B2E3"/>
              </a:gs>
              <a:gs pos="35000">
                <a:srgbClr val="0095BB"/>
              </a:gs>
              <a:gs pos="100000">
                <a:srgbClr val="007DA0"/>
              </a:gs>
            </a:gsLst>
            <a:lin ang="16200000" scaled="0"/>
            <a:tileRect/>
          </a:gradFill>
          <a:ln>
            <a:solidFill>
              <a:srgbClr val="FFFFFF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anchor="ctr">
            <a:normAutofit/>
          </a:bodyPr>
          <a:lstStyle/>
          <a:p>
            <a:pPr lvl="0" algn="ctr" fontAlgn="auto">
              <a:spcAft>
                <a:spcPts val="0"/>
              </a:spcAft>
              <a:defRPr/>
            </a:pPr>
            <a:r>
              <a:rPr lang="ru-RU" sz="3000" dirty="0">
                <a:solidFill>
                  <a:srgbClr val="FFFFFF"/>
                </a:solidFill>
              </a:rPr>
              <a:t>Рабочие комиссии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96481" y="1464656"/>
            <a:ext cx="8748464" cy="720000"/>
          </a:xfrm>
          <a:prstGeom prst="rect">
            <a:avLst/>
          </a:prstGeom>
          <a:gradFill flip="none" rotWithShape="1">
            <a:gsLst>
              <a:gs pos="0">
                <a:srgbClr val="FECD32"/>
              </a:gs>
              <a:gs pos="34000">
                <a:srgbClr val="F9B233"/>
              </a:gs>
              <a:gs pos="100000">
                <a:srgbClr val="E29100"/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anchor="ctr">
            <a:normAutofit/>
          </a:bodyPr>
          <a:lstStyle/>
          <a:p>
            <a:pPr lvl="0" algn="ctr" fontAlgn="auto">
              <a:spcAft>
                <a:spcPts val="0"/>
              </a:spcAft>
              <a:defRPr/>
            </a:pPr>
            <a:r>
              <a:rPr lang="ru-RU" sz="2400" dirty="0">
                <a:solidFill>
                  <a:schemeClr val="tx1"/>
                </a:solidFill>
              </a:rPr>
              <a:t>Документация, предъявляемая подрядчиком: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96481" y="2348880"/>
            <a:ext cx="8748464" cy="4104456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algn="just"/>
            <a:r>
              <a:rPr lang="ru-RU" sz="1600" i="1" dirty="0">
                <a:latin typeface="Calibri" panose="020F0502020204030204" pitchFamily="34" charset="0"/>
              </a:rPr>
              <a:t>	</a:t>
            </a:r>
          </a:p>
          <a:p>
            <a:pPr marL="457200" indent="-457200" algn="just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SzPct val="120000"/>
              <a:buFont typeface="Wingdings" pitchFamily="2" charset="2"/>
              <a:buChar char="Ø"/>
            </a:pPr>
            <a:r>
              <a:rPr lang="ru-RU" sz="2000" dirty="0">
                <a:latin typeface="Calibri" panose="020F0502020204030204" pitchFamily="34" charset="0"/>
              </a:rPr>
              <a:t>перечень организаций, участвовавших в производстве ремонтно-строительных работ;</a:t>
            </a:r>
          </a:p>
          <a:p>
            <a:pPr marL="457200" indent="-457200" algn="just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SzPct val="120000"/>
              <a:buFont typeface="Wingdings" pitchFamily="2" charset="2"/>
              <a:buChar char="Ø"/>
            </a:pPr>
            <a:r>
              <a:rPr lang="ru-RU" sz="20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комплект рабочей документации на капитальный ремонт предъявляемого к приемке объекта, разработанный проектной организацией, с надписями о соответствии выполненных в натуре работ этой документации или внесенным в нее изменениям, сделанным лицами, ответственными за производство ремонтно-строительных работ (указанный комплект рабочей документации является исполнительной документацией);</a:t>
            </a:r>
            <a:endParaRPr lang="ru-RU" dirty="0">
              <a:solidFill>
                <a:schemeClr val="bg1"/>
              </a:solidFill>
              <a:latin typeface="+mn-lt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  <a:spcBef>
                <a:spcPts val="600"/>
              </a:spcBef>
              <a:buClr>
                <a:schemeClr val="accent1"/>
              </a:buClr>
              <a:buSzPct val="120000"/>
            </a:pP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80" y="6460803"/>
            <a:ext cx="1989520" cy="352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9604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0" y="229558"/>
            <a:ext cx="9133200" cy="1080000"/>
          </a:xfrm>
          <a:prstGeom prst="rect">
            <a:avLst/>
          </a:prstGeom>
          <a:gradFill flip="none" rotWithShape="1">
            <a:gsLst>
              <a:gs pos="0">
                <a:srgbClr val="66B2E3"/>
              </a:gs>
              <a:gs pos="35000">
                <a:srgbClr val="0095BB"/>
              </a:gs>
              <a:gs pos="100000">
                <a:srgbClr val="007DA0"/>
              </a:gs>
            </a:gsLst>
            <a:lin ang="16200000" scaled="0"/>
            <a:tileRect/>
          </a:gradFill>
          <a:ln>
            <a:solidFill>
              <a:srgbClr val="FFFFFF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anchor="ctr">
            <a:normAutofit/>
          </a:bodyPr>
          <a:lstStyle/>
          <a:p>
            <a:pPr lvl="0" algn="ctr" fontAlgn="auto">
              <a:spcAft>
                <a:spcPts val="0"/>
              </a:spcAft>
              <a:defRPr/>
            </a:pPr>
            <a:r>
              <a:rPr lang="ru-RU" sz="3000" dirty="0">
                <a:solidFill>
                  <a:srgbClr val="FFFFFF"/>
                </a:solidFill>
              </a:rPr>
              <a:t>Рабочие комиссии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96481" y="2276872"/>
            <a:ext cx="8748464" cy="4248472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algn="just"/>
            <a:endParaRPr lang="ru-RU" sz="2000" b="1" i="1" dirty="0">
              <a:latin typeface="Calibri" panose="020F0502020204030204" pitchFamily="34" charset="0"/>
            </a:endParaRPr>
          </a:p>
          <a:p>
            <a:pPr algn="just"/>
            <a:endParaRPr lang="ru-RU" sz="2000" b="1" i="1" dirty="0">
              <a:latin typeface="Calibri" panose="020F0502020204030204" pitchFamily="34" charset="0"/>
            </a:endParaRPr>
          </a:p>
          <a:p>
            <a:pPr algn="just"/>
            <a:endParaRPr lang="ru-RU" sz="2000" b="1" i="1" dirty="0">
              <a:latin typeface="Calibri" panose="020F0502020204030204" pitchFamily="34" charset="0"/>
            </a:endParaRPr>
          </a:p>
          <a:p>
            <a:pPr algn="just"/>
            <a:r>
              <a:rPr lang="ru-RU" sz="2000" b="1" i="1" dirty="0">
                <a:latin typeface="Calibri" panose="020F0502020204030204" pitchFamily="34" charset="0"/>
              </a:rPr>
              <a:t>	</a:t>
            </a:r>
            <a:endParaRPr lang="ru-RU" sz="2000" b="1" dirty="0">
              <a:latin typeface="Calibri" panose="020F0502020204030204" pitchFamily="34" charset="0"/>
            </a:endParaRPr>
          </a:p>
          <a:p>
            <a:pPr marL="457200" indent="-457200" algn="just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SzPct val="120000"/>
              <a:buFont typeface="Wingdings" pitchFamily="2" charset="2"/>
              <a:buChar char="Ø"/>
            </a:pPr>
            <a:r>
              <a:rPr lang="ru-RU" sz="2000" dirty="0">
                <a:latin typeface="Calibri" panose="020F0502020204030204" pitchFamily="34" charset="0"/>
              </a:rPr>
              <a:t>сертификаты, технические паспорта или другие документы, удостоверяющие качество материалов, конструкций и деталей;</a:t>
            </a:r>
          </a:p>
          <a:p>
            <a:pPr marL="457200" indent="-457200" algn="just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SzPct val="120000"/>
              <a:buFont typeface="Wingdings" pitchFamily="2" charset="2"/>
              <a:buChar char="Ø"/>
            </a:pPr>
            <a:r>
              <a:rPr lang="ru-RU" sz="2000" dirty="0">
                <a:latin typeface="Calibri" panose="020F0502020204030204" pitchFamily="34" charset="0"/>
              </a:rPr>
              <a:t>акты освидетельствования скрытых работ и акты промежуточной приемки отдельных ответственных конструкций; </a:t>
            </a:r>
          </a:p>
          <a:p>
            <a:pPr marL="457200" indent="-457200" algn="just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SzPct val="120000"/>
              <a:buFont typeface="Wingdings" pitchFamily="2" charset="2"/>
              <a:buChar char="Ø"/>
            </a:pPr>
            <a:r>
              <a:rPr lang="ru-RU" sz="2000" dirty="0">
                <a:latin typeface="Calibri" panose="020F0502020204030204" pitchFamily="34" charset="0"/>
              </a:rPr>
              <a:t>акты испытаний внутренних систем и наружных сетей холодного и горячего водоснабжения, канализации, отопления и дренажных устройств;</a:t>
            </a:r>
          </a:p>
          <a:p>
            <a:pPr marL="457200" indent="-457200" algn="just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SzPct val="120000"/>
              <a:buFont typeface="Wingdings" pitchFamily="2" charset="2"/>
              <a:buChar char="Ø"/>
            </a:pPr>
            <a:r>
              <a:rPr lang="ru-RU" sz="2000" dirty="0">
                <a:latin typeface="Calibri" panose="020F0502020204030204" pitchFamily="34" charset="0"/>
              </a:rPr>
              <a:t>акты испытаний внутренних  электроустановок и электросетей;</a:t>
            </a:r>
          </a:p>
          <a:p>
            <a:pPr marL="457200" indent="-457200" algn="just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SzPct val="120000"/>
              <a:buFont typeface="Wingdings" pitchFamily="2" charset="2"/>
              <a:buChar char="Ø"/>
            </a:pPr>
            <a:r>
              <a:rPr lang="ru-RU" sz="2000" dirty="0">
                <a:latin typeface="Calibri" panose="020F0502020204030204" pitchFamily="34" charset="0"/>
              </a:rPr>
              <a:t>акты испытания систем автоматизации;</a:t>
            </a:r>
          </a:p>
          <a:p>
            <a:pPr marL="457200" indent="-457200" algn="just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SzPct val="120000"/>
              <a:buFont typeface="Wingdings" pitchFamily="2" charset="2"/>
              <a:buChar char="Ø"/>
            </a:pPr>
            <a:r>
              <a:rPr lang="ru-RU" sz="2000" dirty="0">
                <a:latin typeface="Calibri" panose="020F0502020204030204" pitchFamily="34" charset="0"/>
              </a:rPr>
              <a:t>общий журнал производства работ.</a:t>
            </a:r>
          </a:p>
          <a:p>
            <a:pPr marL="457200" indent="-457200" algn="just">
              <a:lnSpc>
                <a:spcPct val="150000"/>
              </a:lnSpc>
              <a:spcBef>
                <a:spcPts val="0"/>
              </a:spcBef>
              <a:buClr>
                <a:schemeClr val="accent1"/>
              </a:buClr>
              <a:buSzPct val="120000"/>
              <a:buFont typeface="Wingdings" pitchFamily="2" charset="2"/>
              <a:buChar char="Ø"/>
            </a:pPr>
            <a:endParaRPr lang="ru-RU" sz="1000" dirty="0">
              <a:latin typeface="Calibri" panose="020F0502020204030204" pitchFamily="34" charset="0"/>
            </a:endParaRPr>
          </a:p>
          <a:p>
            <a:pPr marL="457200" indent="-457200" algn="just">
              <a:lnSpc>
                <a:spcPct val="150000"/>
              </a:lnSpc>
              <a:spcBef>
                <a:spcPts val="0"/>
              </a:spcBef>
              <a:buClr>
                <a:schemeClr val="accent1"/>
              </a:buClr>
              <a:buSzPct val="120000"/>
              <a:buFont typeface="Wingdings" pitchFamily="2" charset="2"/>
              <a:buChar char="Ø"/>
            </a:pPr>
            <a:endParaRPr lang="ru-RU" dirty="0">
              <a:solidFill>
                <a:schemeClr val="bg1"/>
              </a:solidFill>
              <a:latin typeface="+mn-lt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  <a:spcBef>
                <a:spcPts val="600"/>
              </a:spcBef>
              <a:buClr>
                <a:schemeClr val="accent1"/>
              </a:buClr>
              <a:buSzPct val="120000"/>
            </a:pP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96481" y="1464656"/>
            <a:ext cx="8748464" cy="720000"/>
          </a:xfrm>
          <a:prstGeom prst="rect">
            <a:avLst/>
          </a:prstGeom>
          <a:gradFill flip="none" rotWithShape="1">
            <a:gsLst>
              <a:gs pos="0">
                <a:srgbClr val="FECD32"/>
              </a:gs>
              <a:gs pos="34000">
                <a:srgbClr val="F9B233"/>
              </a:gs>
              <a:gs pos="100000">
                <a:srgbClr val="E29100"/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anchor="ctr">
            <a:normAutofit/>
          </a:bodyPr>
          <a:lstStyle/>
          <a:p>
            <a:pPr lvl="0" algn="ctr" fontAlgn="auto">
              <a:spcAft>
                <a:spcPts val="0"/>
              </a:spcAft>
              <a:defRPr/>
            </a:pPr>
            <a:r>
              <a:rPr lang="ru-RU" sz="2400" dirty="0">
                <a:solidFill>
                  <a:schemeClr val="tx1"/>
                </a:solidFill>
              </a:rPr>
              <a:t>Документация, предъявляемая подрядчиком: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80" y="6460803"/>
            <a:ext cx="1989520" cy="352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5884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Другая 8">
      <a:dk1>
        <a:sysClr val="windowText" lastClr="000000"/>
      </a:dk1>
      <a:lt1>
        <a:srgbClr val="000000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8318</TotalTime>
  <Words>1068</Words>
  <Application>Microsoft Office PowerPoint</Application>
  <PresentationFormat>Экран (4:3)</PresentationFormat>
  <Paragraphs>489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Яркая</vt:lpstr>
      <vt:lpstr>Организация рабочих и приемочных комиссий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Krokoz™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Gudz_artem</dc:creator>
  <cp:lastModifiedBy>GISpec</cp:lastModifiedBy>
  <cp:revision>776</cp:revision>
  <dcterms:created xsi:type="dcterms:W3CDTF">2012-03-22T12:22:11Z</dcterms:created>
  <dcterms:modified xsi:type="dcterms:W3CDTF">2016-08-08T05:31:02Z</dcterms:modified>
</cp:coreProperties>
</file>