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3.xml" ContentType="application/vnd.ms-office.chartcolorstyle+xml"/>
  <Override PartName="/ppt/charts/style3.xml" ContentType="application/vnd.ms-office.chart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5" r:id="rId2"/>
    <p:sldId id="271" r:id="rId3"/>
    <p:sldId id="272" r:id="rId4"/>
    <p:sldId id="273" r:id="rId5"/>
    <p:sldId id="260" r:id="rId6"/>
    <p:sldId id="270" r:id="rId7"/>
    <p:sldId id="261" r:id="rId8"/>
    <p:sldId id="279" r:id="rId9"/>
    <p:sldId id="280" r:id="rId10"/>
    <p:sldId id="267" r:id="rId11"/>
    <p:sldId id="275" r:id="rId12"/>
    <p:sldId id="278" r:id="rId13"/>
    <p:sldId id="277" r:id="rId14"/>
    <p:sldId id="281" r:id="rId15"/>
    <p:sldId id="257" r:id="rId16"/>
    <p:sldId id="264" r:id="rId17"/>
    <p:sldId id="268" r:id="rId18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DD"/>
    <a:srgbClr val="FFFFE5"/>
    <a:srgbClr val="D0E1EC"/>
    <a:srgbClr val="FDFFE5"/>
    <a:srgbClr val="E5FFEA"/>
    <a:srgbClr val="FDD7DC"/>
    <a:srgbClr val="D7FDE0"/>
    <a:srgbClr val="F7FBFF"/>
    <a:srgbClr val="ECF4FE"/>
    <a:srgbClr val="EBE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6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Relationship Id="rId4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375000000000003E-2"/>
          <c:y val="6.3173533994882805E-2"/>
          <c:w val="0.96562499999999996"/>
          <c:h val="0.896102478907038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Сквер у фонтана(в районе перекрестка ул. Абаканской – ул. Тимирязева)  "за"  1127 человек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Площадь им. III интернационала   "за" 800 человек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Парковая зона в районе ул. Кравченко – ул. Гоголя - ул. Штабная - ул. Октябрьская   "за" 473 человек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473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сквер гп. «Зеленый Бор»  "за"   100 человек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100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267712"/>
        <c:axId val="39999680"/>
      </c:barChart>
      <c:catAx>
        <c:axId val="4126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999680"/>
        <c:crosses val="autoZero"/>
        <c:auto val="1"/>
        <c:lblAlgn val="ctr"/>
        <c:lblOffset val="100"/>
        <c:noMultiLvlLbl val="0"/>
      </c:catAx>
      <c:valAx>
        <c:axId val="399996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126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42529802904704306"/>
          <c:y val="2.2600195792610443E-2"/>
          <c:w val="0.56944457250226976"/>
          <c:h val="0.6980530766987459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4">
        <a:lumMod val="20000"/>
        <a:lumOff val="80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средств по источникам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3848087243900492"/>
          <c:y val="1.8471795946338188E-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809545219786415E-4"/>
          <c:y val="0.2056816556864991"/>
          <c:w val="0.66121926796040897"/>
          <c:h val="0.480336114833853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бюджетных средств по источникам финнасирования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0"/>
              <c:layout>
                <c:manualLayout>
                  <c:x val="-0.13549225623953742"/>
                  <c:y val="-0.10822957011383062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 smtClean="0"/>
                      <a:t>57%</a:t>
                    </a:r>
                    <a:endParaRPr lang="en-US" sz="1600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78566620169005"/>
                      <c:h val="8.2334751609796766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2996517626764689"/>
                  <c:y val="9.4053981353662108E-2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 smtClean="0"/>
                      <a:t>40%</a:t>
                    </a:r>
                    <a:endParaRPr lang="en-US" sz="1600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72015840524032"/>
                      <c:h val="7.6437282962193626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3.5299772523352486E-2"/>
                  <c:y val="5.430946719144907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r>
                      <a:rPr lang="en-US" baseline="0" dirty="0"/>
                      <a:t>
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535188987154846E-2"/>
                      <c:h val="7.5515613646085694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968108347429786E-2"/>
                  <c:y val="0.108804239604134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2%</a:t>
                    </a:r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194742709074185E-2"/>
                      <c:h val="6.6947862358569338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Средства федерального бюджета,  18 815,9 тыс.руб</c:v>
                </c:pt>
                <c:pt idx="1">
                  <c:v>Средства краевого бюджета,   13 075,4тыс.руб. </c:v>
                </c:pt>
                <c:pt idx="2">
                  <c:v>Средства местного бюджета,  318,913 тыс.руб.</c:v>
                </c:pt>
                <c:pt idx="3">
                  <c:v>Средства граждан,    679,751 тыс.руб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18815.900000000001</c:v>
                </c:pt>
                <c:pt idx="1">
                  <c:v>13075.4</c:v>
                </c:pt>
                <c:pt idx="2">
                  <c:v>318.91300000000001</c:v>
                </c:pt>
                <c:pt idx="3">
                  <c:v>679.75099999999998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328377376404738"/>
          <c:y val="0.1319447825924237"/>
          <c:w val="0.41715142350498807"/>
          <c:h val="0.76332516546670526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E7E3FD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7341073618042951E-2"/>
          <c:y val="0"/>
          <c:w val="0.80235750438872577"/>
          <c:h val="1"/>
        </c:manualLayout>
      </c:layout>
      <c:doughnutChart>
        <c:varyColors val="1"/>
        <c:ser>
          <c:idx val="0"/>
          <c:order val="0"/>
          <c:spPr>
            <a:ln cap="rnd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bevel/>
            </a:ln>
            <a:effectLst>
              <a:glow rad="25400">
                <a:schemeClr val="accent1">
                  <a:alpha val="18000"/>
                </a:schemeClr>
              </a:glow>
              <a:softEdge rad="0"/>
            </a:effectLst>
            <a:scene3d>
              <a:camera prst="orthographicFront"/>
              <a:lightRig rig="sunset" dir="t"/>
            </a:scene3d>
            <a:sp3d prstMaterial="matte">
              <a:bevelT w="165100" prst="coolSlant"/>
              <a:bevelB/>
            </a:sp3d>
          </c:spPr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'[РЕЕСТР лок.- сметн. расчетов.xlsx]Лист2'!$D$3:$F$3</c:f>
              <c:strCache>
                <c:ptCount val="3"/>
                <c:pt idx="0">
                  <c:v>Федеральный бюджет</c:v>
                </c:pt>
                <c:pt idx="1">
                  <c:v>Краевой бюджет</c:v>
                </c:pt>
                <c:pt idx="2">
                  <c:v>Городской бюджет</c:v>
                </c:pt>
              </c:strCache>
            </c:strRef>
          </c:cat>
          <c:val>
            <c:numRef>
              <c:f>'[РЕЕСТР лок.- сметн. расчетов.xlsx]Лист2'!$D$4:$F$4</c:f>
              <c:numCache>
                <c:formatCode>#,##0.00</c:formatCode>
                <c:ptCount val="3"/>
                <c:pt idx="0">
                  <c:v>10286.200000000001</c:v>
                </c:pt>
                <c:pt idx="1">
                  <c:v>7148</c:v>
                </c:pt>
                <c:pt idx="2">
                  <c:v>174.34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ln>
          <a:solidFill>
            <a:sysClr val="window" lastClr="FFFFFF"/>
          </a:solidFill>
        </a:ln>
      </c:spPr>
    </c:plotArea>
    <c:plotVisOnly val="1"/>
    <c:dispBlanksAs val="gap"/>
    <c:showDLblsOverMax val="0"/>
  </c:chart>
  <c:spPr>
    <a:ln>
      <a:solidFill>
        <a:sysClr val="window" lastClr="FFFFFF"/>
      </a:solidFill>
    </a:ln>
  </c:spPr>
  <c:txPr>
    <a:bodyPr/>
    <a:lstStyle/>
    <a:p>
      <a:pPr>
        <a:defRPr lang="ru-RU" sz="10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657205949572372"/>
          <c:y val="8.6447444757430916E-4"/>
          <c:w val="0.81655129153776385"/>
          <c:h val="0.9666791479147161"/>
        </c:manualLayout>
      </c:layout>
      <c:doughnutChart>
        <c:varyColors val="1"/>
        <c:ser>
          <c:idx val="0"/>
          <c:order val="0"/>
          <c:spPr>
            <a:scene3d>
              <a:camera prst="orthographicFront"/>
              <a:lightRig rig="soft" dir="t"/>
            </a:scene3d>
            <a:sp3d prstMaterial="matte">
              <a:bevelT w="152400" h="50800" prst="softRound"/>
              <a:bevelB/>
            </a:sp3d>
          </c:spP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'[РЕЕСТР лок.- сметн. расчетов.xlsx]Лист2'!$D$13:$F$13</c:f>
              <c:strCache>
                <c:ptCount val="3"/>
                <c:pt idx="0">
                  <c:v>Федеральный бюджет</c:v>
                </c:pt>
                <c:pt idx="1">
                  <c:v>Краевой бюджет</c:v>
                </c:pt>
                <c:pt idx="2">
                  <c:v>Городской бюджет</c:v>
                </c:pt>
              </c:strCache>
            </c:strRef>
          </c:cat>
          <c:val>
            <c:numRef>
              <c:f>'[РЕЕСТР лок.- сметн. расчетов.xlsx]Лист2'!$D$14:$F$14</c:f>
              <c:numCache>
                <c:formatCode>#,##0.00</c:formatCode>
                <c:ptCount val="3"/>
                <c:pt idx="0">
                  <c:v>5143.1000000000004</c:v>
                </c:pt>
                <c:pt idx="1">
                  <c:v>3574</c:v>
                </c:pt>
                <c:pt idx="2">
                  <c:v>87.17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3528410752824471E-2"/>
          <c:y val="1.2761866978739534E-2"/>
          <c:w val="0.7270563097101006"/>
          <c:h val="0.98213338622976465"/>
        </c:manualLayout>
      </c:layout>
      <c:doughnutChart>
        <c:varyColors val="1"/>
        <c:ser>
          <c:idx val="0"/>
          <c:order val="0"/>
          <c:spPr>
            <a:ln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65000">
                    <a:schemeClr val="accent1">
                      <a:tint val="44500"/>
                      <a:satMod val="160000"/>
                      <a:lumMod val="24000"/>
                      <a:lumOff val="76000"/>
                      <a:alpha val="51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a:ln>
            <a:effectLst>
              <a:glow>
                <a:schemeClr val="tx2">
                  <a:lumMod val="20000"/>
                  <a:lumOff val="80000"/>
                </a:schemeClr>
              </a:glow>
            </a:effectLst>
            <a:scene3d>
              <a:camera prst="orthographicFront"/>
              <a:lightRig rig="soft" dir="t"/>
            </a:scene3d>
            <a:sp3d prstMaterial="dkEdge">
              <a:bevelT/>
              <a:bevelB prst="relaxedInset"/>
            </a:sp3d>
          </c:spP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'[РЕЕСТР лок.- сметн. расчетов.xlsx]Лист2'!$D$13:$F$13</c:f>
              <c:strCache>
                <c:ptCount val="3"/>
                <c:pt idx="0">
                  <c:v>Федеральный бюджет</c:v>
                </c:pt>
                <c:pt idx="1">
                  <c:v>Краевой бюджет</c:v>
                </c:pt>
                <c:pt idx="2">
                  <c:v>Городской бюджет</c:v>
                </c:pt>
              </c:strCache>
            </c:strRef>
          </c:cat>
          <c:val>
            <c:numRef>
              <c:f>'[РЕЕСТР лок.- сметн. расчетов.xlsx]Лист2'!$D$14:$F$14</c:f>
              <c:numCache>
                <c:formatCode>#,##0.00</c:formatCode>
                <c:ptCount val="3"/>
                <c:pt idx="0">
                  <c:v>3386.6</c:v>
                </c:pt>
                <c:pt idx="1">
                  <c:v>2353.4</c:v>
                </c:pt>
                <c:pt idx="2">
                  <c:v>57.4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0.45424</cdr:x>
      <cdr:y>0.23414</cdr:y>
    </cdr:from>
    <cdr:to>
      <cdr:x>0.93797</cdr:x>
      <cdr:y>0.3014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86401" y="1392959"/>
          <a:ext cx="5842660" cy="400110"/>
        </a:xfrm>
        <a:prstGeom xmlns:a="http://schemas.openxmlformats.org/drawingml/2006/main" prst="rect">
          <a:avLst/>
        </a:prstGeom>
        <a:solidFill xmlns:a="http://schemas.openxmlformats.org/drawingml/2006/main">
          <a:srgbClr val="FFFFDD"/>
        </a:solidFill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chemeClr val="tx2">
                  <a:lumMod val="75000"/>
                </a:schemeClr>
              </a:solidFill>
            </a:rPr>
            <a:t>Площадь им. </a:t>
          </a:r>
          <a:r>
            <a:rPr lang="en-US" sz="2000" dirty="0" smtClean="0">
              <a:solidFill>
                <a:schemeClr val="tx2">
                  <a:lumMod val="75000"/>
                </a:schemeClr>
              </a:solidFill>
            </a:rPr>
            <a:t>III </a:t>
          </a:r>
          <a:r>
            <a:rPr lang="ru-RU" sz="2000" dirty="0" smtClean="0">
              <a:solidFill>
                <a:schemeClr val="tx2">
                  <a:lumMod val="75000"/>
                </a:schemeClr>
              </a:solidFill>
            </a:rPr>
            <a:t>Интернационала «за» 800 человек</a:t>
          </a:r>
          <a:endParaRPr lang="ru-RU" sz="2000" dirty="0">
            <a:solidFill>
              <a:schemeClr val="tx2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9A8304DF-B291-46CC-A327-54AC302F84C1}" type="datetimeFigureOut">
              <a:rPr lang="ru-RU" smtClean="0"/>
              <a:t>19.06.2017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CB11C0A-F4AD-4C75-8119-C50339161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952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11C0A-F4AD-4C75-8119-C503391611B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593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11C0A-F4AD-4C75-8119-C503391611B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039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49E4-905D-4E96-B181-FBCDC1EBB8CC}" type="datetimeFigureOut">
              <a:rPr lang="ru-RU" smtClean="0"/>
              <a:t>19.06.2017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3B08-9696-48B2-BBC1-CB6317B46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06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49E4-905D-4E96-B181-FBCDC1EBB8CC}" type="datetimeFigureOut">
              <a:rPr lang="ru-RU" smtClean="0"/>
              <a:t>19.06.2017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3B08-9696-48B2-BBC1-CB6317B46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08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49E4-905D-4E96-B181-FBCDC1EBB8CC}" type="datetimeFigureOut">
              <a:rPr lang="ru-RU" smtClean="0"/>
              <a:t>19.06.2017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3B08-9696-48B2-BBC1-CB6317B46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62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49E4-905D-4E96-B181-FBCDC1EBB8CC}" type="datetimeFigureOut">
              <a:rPr lang="ru-RU" smtClean="0"/>
              <a:t>19.06.2017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3B08-9696-48B2-BBC1-CB6317B46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497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49E4-905D-4E96-B181-FBCDC1EBB8CC}" type="datetimeFigureOut">
              <a:rPr lang="ru-RU" smtClean="0"/>
              <a:t>19.06.2017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3B08-9696-48B2-BBC1-CB6317B46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0036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49E4-905D-4E96-B181-FBCDC1EBB8CC}" type="datetimeFigureOut">
              <a:rPr lang="ru-RU" smtClean="0"/>
              <a:t>19.06.2017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3B08-9696-48B2-BBC1-CB6317B46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903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49E4-905D-4E96-B181-FBCDC1EBB8CC}" type="datetimeFigureOut">
              <a:rPr lang="ru-RU" smtClean="0"/>
              <a:t>19.06.2017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3B08-9696-48B2-BBC1-CB6317B46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952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49E4-905D-4E96-B181-FBCDC1EBB8CC}" type="datetimeFigureOut">
              <a:rPr lang="ru-RU" smtClean="0"/>
              <a:t>19.06.2017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3B08-9696-48B2-BBC1-CB6317B46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32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49E4-905D-4E96-B181-FBCDC1EBB8CC}" type="datetimeFigureOut">
              <a:rPr lang="ru-RU" smtClean="0"/>
              <a:t>19.06.2017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3B08-9696-48B2-BBC1-CB6317B46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156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49E4-905D-4E96-B181-FBCDC1EBB8CC}" type="datetimeFigureOut">
              <a:rPr lang="ru-RU" smtClean="0"/>
              <a:t>19.06.2017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3B08-9696-48B2-BBC1-CB6317B46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31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49E4-905D-4E96-B181-FBCDC1EBB8CC}" type="datetimeFigureOut">
              <a:rPr lang="ru-RU" smtClean="0"/>
              <a:t>19.06.2017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3B08-9696-48B2-BBC1-CB6317B46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40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B49E4-905D-4E96-B181-FBCDC1EBB8CC}" type="datetimeFigureOut">
              <a:rPr lang="ru-RU" smtClean="0"/>
              <a:t>19.06.2017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73B08-9696-48B2-BBC1-CB6317B46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35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02" y="18290"/>
            <a:ext cx="4109998" cy="2114508"/>
          </a:xfrm>
          <a:prstGeom prst="rect">
            <a:avLst/>
          </a:prstGeom>
          <a:effectLst>
            <a:glow rad="127000">
              <a:srgbClr val="E7E3FD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339" y="1566648"/>
            <a:ext cx="743776" cy="74987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" y="4673600"/>
            <a:ext cx="3432777" cy="2184400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127000">
              <a:srgbClr val="E0DAFC"/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968" y="4301901"/>
            <a:ext cx="3242032" cy="2556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161778"/>
            <a:ext cx="3132406" cy="2349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40" y="18289"/>
            <a:ext cx="1087567" cy="1087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350012" y="2894100"/>
            <a:ext cx="11577710" cy="1200329"/>
          </a:xfrm>
          <a:prstGeom prst="rect">
            <a:avLst/>
          </a:prstGeom>
          <a:gradFill flip="none" rotWithShape="1">
            <a:gsLst>
              <a:gs pos="36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effectLst>
            <a:glow rad="127000">
              <a:srgbClr val="EBE7FD"/>
            </a:glow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город Минусинск Красноярский край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 descr="C:\Users\я\Desktop\КЛЕШКО\logo-cityenv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96" y="-4361"/>
            <a:ext cx="1783653" cy="10799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rgbClr val="FFFF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4690" y="1566648"/>
            <a:ext cx="573074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0192542" cy="849567"/>
          </a:xfrm>
          <a:solidFill>
            <a:srgbClr val="EBE7FD"/>
          </a:solidFill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alt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ФИНАНСОВОЕ ОБЕСПЕЧЕНИЕ МУНИЦИПАЛЬНОЙ ПРОГРАММЫ ПО ФОРМИРОВАНИЮ СОВРЕМЕННОЙ ГОРОДСКОЙ </a:t>
            </a:r>
            <a:r>
              <a:rPr lang="ru-RU" alt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СРЕДЫ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8620" y="2465394"/>
            <a:ext cx="10938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713495"/>
              </p:ext>
            </p:extLst>
          </p:nvPr>
        </p:nvGraphicFramePr>
        <p:xfrm>
          <a:off x="7752536" y="1105469"/>
          <a:ext cx="4400398" cy="520320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71650"/>
                <a:gridCol w="1628748"/>
              </a:tblGrid>
              <a:tr h="1420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БЮДЖЕТА, тыс. руб.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18 815,900</a:t>
                      </a:r>
                      <a:endParaRPr lang="ru-RU" sz="16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055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КРАЕВОГО БЮДЖЕТА, тыс.руб.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13 075,400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055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МЕСТНОГО БЮДЖЕТА, тыс.руб.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318,913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5710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ГРАЖДАН, </a:t>
                      </a:r>
                      <a:r>
                        <a:rPr kumimoji="0" lang="ru-RU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679,751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239526879"/>
              </p:ext>
            </p:extLst>
          </p:nvPr>
        </p:nvGraphicFramePr>
        <p:xfrm>
          <a:off x="0" y="955344"/>
          <a:ext cx="7568689" cy="5353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6199" y="6308674"/>
            <a:ext cx="12115801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отбора подрядных организаций на благоустройство дворовых территорий 31.05.2017г.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выполнения работ по благоустройству дворовых территорий 01.09.2017 г. 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 descr="C:\Users\я\Desktop\КЛЕШКО\logo-cityenv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544" y="1"/>
            <a:ext cx="1960390" cy="105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40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504" y="160755"/>
            <a:ext cx="11756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Благоустройство дворовых территорий многоквартирных </a:t>
            </a:r>
            <a:r>
              <a:rPr lang="ru-RU" sz="2400" b="1" dirty="0" smtClean="0">
                <a:latin typeface="Georgia" pitchFamily="18" charset="0"/>
              </a:rPr>
              <a:t>домов</a:t>
            </a:r>
          </a:p>
          <a:p>
            <a:pPr algn="ctr"/>
            <a:r>
              <a:rPr lang="ru-RU" sz="2400" b="1" dirty="0" smtClean="0">
                <a:latin typeface="Georgia" pitchFamily="18" charset="0"/>
              </a:rPr>
              <a:t>(</a:t>
            </a:r>
            <a:r>
              <a:rPr lang="ru-RU" sz="2400" b="1" dirty="0">
                <a:latin typeface="Georgia" pitchFamily="18" charset="0"/>
              </a:rPr>
              <a:t>30 дворовых </a:t>
            </a:r>
            <a:r>
              <a:rPr lang="ru-RU" sz="2400" b="1" dirty="0" smtClean="0">
                <a:latin typeface="Georgia" pitchFamily="18" charset="0"/>
              </a:rPr>
              <a:t>территории)</a:t>
            </a:r>
            <a:endParaRPr lang="ru-RU" sz="2400" b="1" dirty="0">
              <a:latin typeface="Georgia" pitchFamily="18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4030923"/>
              </p:ext>
            </p:extLst>
          </p:nvPr>
        </p:nvGraphicFramePr>
        <p:xfrm>
          <a:off x="142504" y="991752"/>
          <a:ext cx="7374578" cy="5866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688287"/>
              </p:ext>
            </p:extLst>
          </p:nvPr>
        </p:nvGraphicFramePr>
        <p:xfrm>
          <a:off x="6697684" y="2576945"/>
          <a:ext cx="5403273" cy="1606109"/>
        </p:xfrm>
        <a:graphic>
          <a:graphicData uri="http://schemas.openxmlformats.org/drawingml/2006/table">
            <a:tbl>
              <a:tblPr/>
              <a:tblGrid>
                <a:gridCol w="2042555"/>
                <a:gridCol w="1603169"/>
                <a:gridCol w="1757549"/>
              </a:tblGrid>
              <a:tr h="6175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бюджет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Краевой бюджет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Городской бюджет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65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10 286,20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7 148,00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174,34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909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9133"/>
            <a:ext cx="12192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Georgia" pitchFamily="18" charset="0"/>
              </a:rPr>
              <a:t>Благоустройство территорий соответствующего функционального назначения </a:t>
            </a:r>
            <a:endParaRPr lang="ru-RU" sz="2200" b="1" dirty="0" smtClean="0">
              <a:latin typeface="Georgia" pitchFamily="18" charset="0"/>
            </a:endParaRPr>
          </a:p>
          <a:p>
            <a:pPr algn="ctr"/>
            <a:endParaRPr lang="ru-RU" sz="1100" b="1" dirty="0">
              <a:latin typeface="Georgia" pitchFamily="18" charset="0"/>
            </a:endParaRPr>
          </a:p>
          <a:p>
            <a:pPr algn="ctr"/>
            <a:r>
              <a:rPr lang="ru-RU" sz="2200" b="1" dirty="0" smtClean="0">
                <a:latin typeface="Georgia" pitchFamily="18" charset="0"/>
              </a:rPr>
              <a:t>(</a:t>
            </a:r>
            <a:r>
              <a:rPr lang="ru-RU" sz="2200" b="1" dirty="0">
                <a:latin typeface="Georgia" pitchFamily="18" charset="0"/>
              </a:rPr>
              <a:t>площадей, набережных и иных территорий)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1679833"/>
              </p:ext>
            </p:extLst>
          </p:nvPr>
        </p:nvGraphicFramePr>
        <p:xfrm>
          <a:off x="0" y="906499"/>
          <a:ext cx="5810992" cy="5959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929747"/>
              </p:ext>
            </p:extLst>
          </p:nvPr>
        </p:nvGraphicFramePr>
        <p:xfrm>
          <a:off x="5783282" y="2288772"/>
          <a:ext cx="6298212" cy="2841370"/>
        </p:xfrm>
        <a:graphic>
          <a:graphicData uri="http://schemas.openxmlformats.org/drawingml/2006/table">
            <a:tbl>
              <a:tblPr/>
              <a:tblGrid>
                <a:gridCol w="3006938"/>
                <a:gridCol w="1339432"/>
                <a:gridCol w="938151"/>
                <a:gridCol w="1013691"/>
              </a:tblGrid>
              <a:tr h="85241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Федеральный </a:t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Краевой бюджет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Городской бюджет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5241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сквер у фонтана (в районе перекрестка ул. Абаканская - ул. Тимирязева)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3020,75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2099,16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5241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площадь III Интернационала, включая сквер в районе памятника им. Кретова С.И.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2122,35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1474,84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4137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5143,1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928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545" y="105382"/>
            <a:ext cx="118792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Georgia" pitchFamily="18" charset="0"/>
              </a:rPr>
              <a:t>Благоустройство мест </a:t>
            </a:r>
            <a:r>
              <a:rPr lang="ru-RU" sz="2800" b="1" dirty="0" smtClean="0">
                <a:latin typeface="Georgia" pitchFamily="18" charset="0"/>
              </a:rPr>
              <a:t>массового </a:t>
            </a:r>
            <a:r>
              <a:rPr lang="ru-RU" sz="2800" b="1" dirty="0">
                <a:latin typeface="Georgia" pitchFamily="18" charset="0"/>
              </a:rPr>
              <a:t>отдыха </a:t>
            </a:r>
            <a:r>
              <a:rPr lang="ru-RU" sz="2800" b="1" dirty="0" smtClean="0">
                <a:latin typeface="Georgia" pitchFamily="18" charset="0"/>
              </a:rPr>
              <a:t>населения</a:t>
            </a:r>
            <a:endParaRPr lang="ru-RU" b="1" dirty="0" smtClean="0">
              <a:latin typeface="Georgia" pitchFamily="18" charset="0"/>
            </a:endParaRPr>
          </a:p>
          <a:p>
            <a:pPr algn="ctr"/>
            <a:endParaRPr lang="ru-RU" sz="2000" b="1" dirty="0" smtClean="0">
              <a:latin typeface="Georgia" pitchFamily="18" charset="0"/>
            </a:endParaRPr>
          </a:p>
          <a:p>
            <a:pPr algn="ctr"/>
            <a:r>
              <a:rPr lang="ru-RU" sz="2000" b="1" dirty="0" smtClean="0">
                <a:latin typeface="Georgia" pitchFamily="18" charset="0"/>
              </a:rPr>
              <a:t>парковая </a:t>
            </a:r>
            <a:r>
              <a:rPr lang="ru-RU" sz="2000" b="1" dirty="0">
                <a:latin typeface="Georgia" pitchFamily="18" charset="0"/>
              </a:rPr>
              <a:t>зона в районе </a:t>
            </a:r>
            <a:endParaRPr lang="ru-RU" sz="2000" b="1" dirty="0" smtClean="0">
              <a:latin typeface="Georgia" pitchFamily="18" charset="0"/>
            </a:endParaRPr>
          </a:p>
          <a:p>
            <a:pPr algn="ctr"/>
            <a:r>
              <a:rPr lang="ru-RU" sz="2000" b="1" dirty="0" smtClean="0">
                <a:latin typeface="Georgia" pitchFamily="18" charset="0"/>
              </a:rPr>
              <a:t>ул</a:t>
            </a:r>
            <a:r>
              <a:rPr lang="ru-RU" sz="2000" b="1" dirty="0">
                <a:latin typeface="Georgia" pitchFamily="18" charset="0"/>
              </a:rPr>
              <a:t>. Кравченко - ул. Гоголя </a:t>
            </a:r>
            <a:r>
              <a:rPr lang="ru-RU" sz="2000" b="1" dirty="0" smtClean="0">
                <a:latin typeface="Georgia" pitchFamily="18" charset="0"/>
              </a:rPr>
              <a:t>и ул</a:t>
            </a:r>
            <a:r>
              <a:rPr lang="ru-RU" sz="2000" b="1" dirty="0">
                <a:latin typeface="Georgia" pitchFamily="18" charset="0"/>
              </a:rPr>
              <a:t>. Штабная - ул. Октябрьская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024389"/>
              </p:ext>
            </p:extLst>
          </p:nvPr>
        </p:nvGraphicFramePr>
        <p:xfrm>
          <a:off x="320635" y="1674421"/>
          <a:ext cx="6721434" cy="4975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69089"/>
              </p:ext>
            </p:extLst>
          </p:nvPr>
        </p:nvGraphicFramePr>
        <p:xfrm>
          <a:off x="5890161" y="3371159"/>
          <a:ext cx="6127667" cy="1541744"/>
        </p:xfrm>
        <a:graphic>
          <a:graphicData uri="http://schemas.openxmlformats.org/drawingml/2006/table">
            <a:tbl>
              <a:tblPr/>
              <a:tblGrid>
                <a:gridCol w="1954515"/>
                <a:gridCol w="2060164"/>
                <a:gridCol w="2112988"/>
              </a:tblGrid>
              <a:tr h="844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бюджет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Краевой бюджет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Городской бюджет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971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3 386,60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2 353,40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1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6" b="16751"/>
          <a:stretch/>
        </p:blipFill>
        <p:spPr>
          <a:xfrm>
            <a:off x="7869518" y="4453442"/>
            <a:ext cx="4322481" cy="24045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r="5607"/>
          <a:stretch/>
        </p:blipFill>
        <p:spPr>
          <a:xfrm>
            <a:off x="6571011" y="-3"/>
            <a:ext cx="5620989" cy="44534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" b="8566"/>
          <a:stretch/>
        </p:blipFill>
        <p:spPr>
          <a:xfrm>
            <a:off x="3903161" y="4453442"/>
            <a:ext cx="3966357" cy="24045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7" b="6022"/>
          <a:stretch/>
        </p:blipFill>
        <p:spPr>
          <a:xfrm>
            <a:off x="0" y="4453442"/>
            <a:ext cx="3966358" cy="24045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" y="-2"/>
            <a:ext cx="6634347" cy="445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8652680" cy="886265"/>
          </a:xfrm>
          <a:solidFill>
            <a:srgbClr val="E7E3FD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ожидаемых результатов реализации муниципальной программы в 2017 году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710579"/>
              </p:ext>
            </p:extLst>
          </p:nvPr>
        </p:nvGraphicFramePr>
        <p:xfrm>
          <a:off x="6246058" y="1120054"/>
          <a:ext cx="5725551" cy="2695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7170"/>
                <a:gridCol w="1572799"/>
                <a:gridCol w="1575582"/>
              </a:tblGrid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показателя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 состоянию на 01.01.2017</a:t>
                      </a:r>
                      <a:endParaRPr lang="ru-RU" sz="16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По состоянию на 01.01.2018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46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дворовых территорий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376</a:t>
                      </a:r>
                      <a:endParaRPr lang="ru-RU" sz="16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376</a:t>
                      </a:r>
                      <a:endParaRPr lang="ru-RU" sz="16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14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благоустроенных дворовых территорий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112</a:t>
                      </a:r>
                      <a:endParaRPr lang="ru-RU" sz="16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142</a:t>
                      </a:r>
                      <a:endParaRPr lang="ru-RU" sz="16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6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благоустроенных дворовых территорий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29,8</a:t>
                      </a:r>
                      <a:endParaRPr lang="ru-RU" sz="16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37,7</a:t>
                      </a:r>
                      <a:endParaRPr lang="ru-RU" sz="16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950023"/>
              </p:ext>
            </p:extLst>
          </p:nvPr>
        </p:nvGraphicFramePr>
        <p:xfrm>
          <a:off x="6246058" y="3978923"/>
          <a:ext cx="5753684" cy="28506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2523"/>
                <a:gridCol w="1561514"/>
                <a:gridCol w="1589647"/>
              </a:tblGrid>
              <a:tr h="6836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01.01.2017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01.01.2018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440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общественных пространств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903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пространств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99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благоустроенных общественных пространств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37,0</a:t>
                      </a:r>
                      <a:endParaRPr lang="ru-RU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999351"/>
            <a:ext cx="59506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общего состояния городской среды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900" dirty="0" smtClean="0"/>
              <a:t>Общественные пространства и наиболее посещаемые территории города Минусинска не отвечают требованиям современной городской среды. 2017 год объявлен в городе годом благоустройства. Средства, выделенные из федерального, краевого и местного бюджета на реализацию данного проекта,  позволят решить поставленные задачи по созданию комфортной городской среды и увеличить количество благоустроенных общественных пространств, отвечающих современным требованиям.</a:t>
            </a:r>
          </a:p>
          <a:p>
            <a:pPr algn="ctr"/>
            <a:r>
              <a:rPr lang="ru-RU" sz="2000" dirty="0" smtClean="0"/>
              <a:t>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 населения по результатам реализации проекта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Реализация проекта будет оценена жителями  как начало положительных  перемен в области благоустройства и дальнейшего развития комфортной окружающей среды.</a:t>
            </a:r>
          </a:p>
        </p:txBody>
      </p:sp>
      <p:pic>
        <p:nvPicPr>
          <p:cNvPr id="6" name="Picture 3" descr="C:\Users\я\Desktop\КЛЕШКО\logo-cityen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861" y="42464"/>
            <a:ext cx="2231012" cy="10191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rgbClr val="FFFF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1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b="25252"/>
          <a:stretch/>
        </p:blipFill>
        <p:spPr>
          <a:xfrm>
            <a:off x="5574216" y="565715"/>
            <a:ext cx="6606186" cy="34607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411" y="-32608"/>
            <a:ext cx="9864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после реализации приоритетного проекта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по благоустройству общественной территории и места массового отдыха населения.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5814" y="644500"/>
            <a:ext cx="65673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Сквер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фонтана (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перекрестка ул. Абаканской – ул. Тимирязева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216" y="644500"/>
            <a:ext cx="6636235" cy="39039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3926" y="560238"/>
            <a:ext cx="5490242" cy="35381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03569" y="735855"/>
            <a:ext cx="6377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Парковая зона в районе ул. Кравченко – ул. Гоголя – ул. Штабная – ул. Октябрьская.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106681" y="3421649"/>
            <a:ext cx="5810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Парковая зона в районе ул. Кравченко – ул. Гоголя – ул. Штабная – ул. Октябрьская.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925" y="613723"/>
            <a:ext cx="3233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детской площадки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911" y="4098348"/>
            <a:ext cx="4183305" cy="27240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4107" y="4098348"/>
            <a:ext cx="4592000" cy="272403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169817" y="6431853"/>
            <a:ext cx="3809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Площадь им.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III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Интернационала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25" y="1059020"/>
            <a:ext cx="3178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D0E1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dirty="0" smtClean="0">
                <a:solidFill>
                  <a:srgbClr val="D0E1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сцены </a:t>
            </a:r>
            <a:endParaRPr lang="ru-RU" dirty="0">
              <a:solidFill>
                <a:srgbClr val="D0E1E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89245" y="3190816"/>
            <a:ext cx="3291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D0E1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dirty="0" smtClean="0">
                <a:solidFill>
                  <a:srgbClr val="D0E1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площадки  </a:t>
            </a:r>
            <a:endParaRPr lang="ru-RU" dirty="0">
              <a:solidFill>
                <a:srgbClr val="D0E1E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69898" y="3657156"/>
            <a:ext cx="4683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площадки для занятия </a:t>
            </a:r>
            <a:r>
              <a:rPr lang="ru-RU" dirty="0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воркаутом</a:t>
            </a:r>
            <a:r>
              <a:rPr lang="ru-RU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C000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69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039" y="900752"/>
            <a:ext cx="8243248" cy="1330657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C:\Users\я\Desktop\КЛЕШКО\logo-cityen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609" y="0"/>
            <a:ext cx="3060391" cy="20608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rgbClr val="FFFF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1" y="4620769"/>
            <a:ext cx="2402006" cy="2219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24" y="4740990"/>
            <a:ext cx="1897039" cy="1978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3958" y="2825087"/>
            <a:ext cx="86663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1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ФОТО\город\благоустройство\БЛАГОУСТРОЙСТВО ГОРОДА 16.07.14\DSC_0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8481"/>
            <a:ext cx="6347385" cy="42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ФОТО\город\благоустройство\БЛАГОУСТРОЙСТВО ГОРОДА 16.07.14\DSC_0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25735" cy="269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\город\благоустройство\БЛАГОУСТРОЙСТВО ГОРОДА 16.07.14\DSC_00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127" y="-85194"/>
            <a:ext cx="4653482" cy="311546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О\город\благоустройство\БЛАГОУСТРОЙСТВО ГОРОДА 16.07.14\DSC_0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386" y="2945081"/>
            <a:ext cx="5844614" cy="391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ФОТО\город\благоустройство\БЛАГОУСТРОЙСТВО ГОРОДА 16.07.14\DSC_00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66" y="0"/>
            <a:ext cx="4526233" cy="303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31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ew-variant.ru/wp-content/uploads/2017/03/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05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52774"/>
            <a:ext cx="6115792" cy="410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" t="9967" r="5110" b="14676"/>
          <a:stretch/>
        </p:blipFill>
        <p:spPr>
          <a:xfrm>
            <a:off x="7410202" y="4328699"/>
            <a:ext cx="3903024" cy="2469199"/>
          </a:xfrm>
          <a:prstGeom prst="rect">
            <a:avLst/>
          </a:prstGeom>
        </p:spPr>
      </p:pic>
      <p:pic>
        <p:nvPicPr>
          <p:cNvPr id="5124" name="Picture 4" descr="C:\Users\ZamR\Desktop\Новая папка\DSC_01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3" y="76136"/>
            <a:ext cx="3920786" cy="263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660" y="0"/>
            <a:ext cx="6349340" cy="425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5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0099342" cy="971620"/>
          </a:xfrm>
          <a:solidFill>
            <a:srgbClr val="F0F4FA"/>
          </a:solidFill>
        </p:spPr>
        <p:txBody>
          <a:bodyPr>
            <a:noAutofit/>
          </a:bodyPr>
          <a:lstStyle/>
          <a:p>
            <a:pPr algn="ctr"/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ходе реализации мероприятий приоритетного проекта по благоустройству дворовых территорий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8620" y="2465394"/>
            <a:ext cx="10938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8003" y="3573389"/>
            <a:ext cx="747170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я\Desktop\КЛЕШКО\logo-cityen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343" y="0"/>
            <a:ext cx="2092657" cy="11737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rgbClr val="FFFF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1" y="1479550"/>
            <a:ext cx="11600715" cy="527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30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7" y="227639"/>
            <a:ext cx="4826942" cy="323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D:\ФОТО\совещания, заседания, встречи и аппаратные\благоустройство\заседание раб группы по благоустройству 12.04.17\DSC_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1" y="3479469"/>
            <a:ext cx="4821086" cy="323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ФОТО\совещания, заседания, встречи и аппаратные\благоустройство\заседание раб группы по благоустройству 17.04.17\DSC_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695" y="245395"/>
            <a:ext cx="4948051" cy="332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ФОТО\совещания, заседания, встречи и аппаратные\благоустройство\обсуждение с предпринимателями по вкл. в проект горсреда 25.04.17\DSC_0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47" y="3566641"/>
            <a:ext cx="4723199" cy="317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ФОТО\совещания, заседания, встречи и аппаратные\благоустройство\Урбан форум 29.04.17 по проекту сквера им. Щетинкина\DSC_008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2"/>
          <a:stretch/>
        </p:blipFill>
        <p:spPr bwMode="auto">
          <a:xfrm>
            <a:off x="4787522" y="245395"/>
            <a:ext cx="2708829" cy="38434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ФОТО\совещания, заседания, встречи и аппаратные\благоустройство\Урбан форум 29.04.17 по проекту сквера им. Щетинкина\DSC_006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6" b="7263"/>
          <a:stretch/>
        </p:blipFill>
        <p:spPr bwMode="auto">
          <a:xfrm>
            <a:off x="4809317" y="3966282"/>
            <a:ext cx="2687034" cy="27017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15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я\Desktop\КЛЕШКО\logo-cityen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861" y="42464"/>
            <a:ext cx="2231012" cy="10191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rgbClr val="FFFF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06" y="42464"/>
            <a:ext cx="9307773" cy="764024"/>
          </a:xfrm>
          <a:solidFill>
            <a:srgbClr val="DCE5F4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ходе реализации мероприятий приоритетного проекта по благоустройству общественной территории и места массового отдыха населения.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32077" y="626864"/>
            <a:ext cx="5709405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территории включенные </a:t>
            </a:r>
          </a:p>
          <a:p>
            <a:pPr algn="just"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муниципальную программу на 2017 год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им.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интернационала</a:t>
            </a:r>
          </a:p>
          <a:p>
            <a:pPr marL="285750" indent="-285750">
              <a:buFontTx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сквер у фонтана(в районе перекрестка ул. Абаканской – ул. Тимирязева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lvl="0" indent="-285750">
              <a:buFontTx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парковая зона в районе ул. Кравченко – </a:t>
            </a:r>
          </a:p>
          <a:p>
            <a:pPr lvl="0"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ул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Гоголя – ул. Штабная – ул. Октябрьская.</a:t>
            </a:r>
          </a:p>
          <a:p>
            <a:pPr algn="just"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выполняемых в 2017 году работ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благоустройству:</a:t>
            </a:r>
          </a:p>
          <a:p>
            <a:pPr algn="just">
              <a:buFontTx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пешеходных дорожек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Tx/>
              <a:buChar char="-"/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сцены, МАФ;</a:t>
            </a:r>
          </a:p>
          <a:p>
            <a:pPr algn="just">
              <a:buFontTx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становка детской площадки;</a:t>
            </a:r>
          </a:p>
          <a:p>
            <a:pPr algn="just">
              <a:buFontTx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стройство освещения;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(посадка деревьев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газонов) и др.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Сметная стоимость работ по благоустройству 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пространств и мест массового отдыха населения 14,6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в том числе:</a:t>
            </a:r>
          </a:p>
          <a:p>
            <a:pPr marL="285750" indent="-285750">
              <a:buFontTx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им.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интернационала -5,17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 </a:t>
            </a:r>
          </a:p>
          <a:p>
            <a:pPr marL="285750" indent="-285750">
              <a:buFontTx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сквер у фонтана(в районе перекрестка ул. Абаканской – ул. Тимирязева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)- 3,63 млн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парковая зона в районе ул. Кравченко – </a:t>
            </a:r>
          </a:p>
          <a:p>
            <a:pPr lvl="0"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ул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Гоголя – ул. Штабная – ул. Октябрьская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.-5,8 млн. руб.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отбора подрядных организаций на благоустройство общественной территории 23.06.2017г.</a:t>
            </a:r>
          </a:p>
          <a:p>
            <a:pPr algn="just"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выполнения работ по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лагоустройству общественной территории 15.08.2017г.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12067" y="1061620"/>
            <a:ext cx="3277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Общественное обсуждение</a:t>
            </a:r>
            <a:r>
              <a:rPr lang="ru-RU" altLang="ru-RU" dirty="0" smtClean="0"/>
              <a:t>:</a:t>
            </a:r>
            <a:endParaRPr lang="ru-RU" alt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931271"/>
              </p:ext>
            </p:extLst>
          </p:nvPr>
        </p:nvGraphicFramePr>
        <p:xfrm>
          <a:off x="58604" y="1759326"/>
          <a:ext cx="6414869" cy="49690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78438"/>
                <a:gridCol w="1336431"/>
              </a:tblGrid>
              <a:tr h="232782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Общественные территории участвующие в конкурсе: площадь им.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интернационала;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сквер у фонтана(в районе перекрестка ул. Абаканской – ул. Тимирязева); сквер гп. «Зеленый Бор»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Места массового отдыха участвующие в конкурсе: парковая зона в районе ул. Кравченко – ул. Гоголя – ул. Штабная – ул. Октябрьская.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голосов граждан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411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им.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интернационала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у фонтана(в районе перекрестка ул. Абаканской – ул. Тимирязева)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гп. «Зеленый Бор»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парковая зона в районе ул. Кравченко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Гоголя – ул. Штабная – ул. Октябрьская.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CE5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</a:p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1127</a:t>
                      </a:r>
                    </a:p>
                    <a:p>
                      <a:pPr algn="l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pPr algn="l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CE5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44488017"/>
              </p:ext>
            </p:extLst>
          </p:nvPr>
        </p:nvGraphicFramePr>
        <p:xfrm>
          <a:off x="0" y="887104"/>
          <a:ext cx="12078269" cy="594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0609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1" b="5818"/>
          <a:stretch/>
        </p:blipFill>
        <p:spPr bwMode="auto">
          <a:xfrm>
            <a:off x="5937663" y="2366768"/>
            <a:ext cx="6240482" cy="44912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minusinsk.info/wp-content/uploads/kleshk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2067" cy="469471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62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pbs.twimg.com/media/Cs7ZmBRVUAIFCX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04074" cy="419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arktropa.com/wp-content/uploads/2015/08/street-workout-tropa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32" y="0"/>
            <a:ext cx="6728568" cy="445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swf.ru/images/batlle2015/1/19Hhl5OAHw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3924" r="4330" b="24081"/>
          <a:stretch/>
        </p:blipFill>
        <p:spPr bwMode="auto">
          <a:xfrm>
            <a:off x="1650669" y="3467595"/>
            <a:ext cx="6590807" cy="339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10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789</Words>
  <Application>Microsoft Office PowerPoint</Application>
  <PresentationFormat>Произвольный</PresentationFormat>
  <Paragraphs>140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ходе реализации мероприятий приоритетного проекта по благоустройству дворовых территорий</vt:lpstr>
      <vt:lpstr>Презентация PowerPoint</vt:lpstr>
      <vt:lpstr>Информация о ходе реализации мероприятий приоритетного проекта по благоустройству общественной территории и места массового отдыха населения.</vt:lpstr>
      <vt:lpstr>Презентация PowerPoint</vt:lpstr>
      <vt:lpstr>Презентация PowerPoint</vt:lpstr>
      <vt:lpstr>ФИНАНСОВОЕ ОБЕСПЕЧЕНИЕ МУНИЦИПАЛЬНОЙ ПРОГРАММЫ ПО ФОРМИРОВАНИЮ СОВРЕМЕННОЙ ГОРОДСКОЙ СРЕДЫ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Прогноз ожидаемых результатов реализации муниципальной программы в 2017 году</vt:lpstr>
      <vt:lpstr>Презентация PowerPoint</vt:lpstr>
      <vt:lpstr>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90</dc:creator>
  <cp:lastModifiedBy>ZamR</cp:lastModifiedBy>
  <cp:revision>123</cp:revision>
  <cp:lastPrinted>2017-06-16T11:18:32Z</cp:lastPrinted>
  <dcterms:created xsi:type="dcterms:W3CDTF">2017-06-05T04:41:06Z</dcterms:created>
  <dcterms:modified xsi:type="dcterms:W3CDTF">2017-06-19T08:48:07Z</dcterms:modified>
</cp:coreProperties>
</file>