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5088"/>
  <p:notesSz cx="9144000" cy="514508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52" d="100"/>
          <a:sy n="152" d="100"/>
        </p:scale>
        <p:origin x="504" y="138"/>
      </p:cViewPr>
      <p:guideLst>
        <p:guide pos="1621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2.bin"/><Relationship Id="rId3" Type="http://schemas.openxmlformats.org/officeDocument/2006/relationships/image" Target="../media/image3.wm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3.bin"/><Relationship Id="rId3" Type="http://schemas.openxmlformats.org/officeDocument/2006/relationships/image" Target="../media/image3.wmf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Colo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2" imgW="0" imgH="0" progId="TCLayout.ActiveDocument.1">
              <p:embed/>
              <p:pic>
                <p:nvPicPr>
                  <p:cNvPr id="16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1" name="Rechteck 10"/>
          <p:cNvSpPr/>
          <p:nvPr userDrawn="1"/>
        </p:nvSpPr>
        <p:spPr bwMode="auto">
          <a:xfrm>
            <a:off x="0" y="0"/>
            <a:ext cx="9144000" cy="4262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auto">
          <a:xfrm>
            <a:off x="288000" y="1276350"/>
            <a:ext cx="8570050" cy="110530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MegaFon Presentation title in</a:t>
            </a:r>
            <a:br>
              <a:rPr lang="ru-RU"/>
            </a:br>
            <a:r>
              <a:rPr lang="ru-RU"/>
              <a:t>two lines of copy text (34pt)</a:t>
            </a:r>
            <a:endParaRPr lang="ru-RU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88000" y="2498803"/>
            <a:ext cx="7108825" cy="224106"/>
          </a:xfr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 Black"/>
              </a:defRPr>
            </a:lvl1pPr>
            <a:lvl2pPr>
              <a:defRPr>
                <a:latin typeface="Arial Black"/>
              </a:defRPr>
            </a:lvl2pPr>
            <a:lvl3pPr>
              <a:defRPr>
                <a:latin typeface="Arial Black"/>
              </a:defRPr>
            </a:lvl3pPr>
            <a:lvl4pPr>
              <a:defRPr>
                <a:latin typeface="Arial Black"/>
              </a:defRPr>
            </a:lvl4pPr>
            <a:lvl5pPr>
              <a:defRPr>
                <a:latin typeface="Arial Black"/>
              </a:defRPr>
            </a:lvl5pPr>
          </a:lstStyle>
          <a:p>
            <a:pPr lvl="0">
              <a:defRPr/>
            </a:pPr>
            <a:r>
              <a:rPr lang="ru-RU"/>
              <a:t>Presenter (12pt), City, Month 2018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04050" y="4535798"/>
            <a:ext cx="1854000" cy="329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hree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B0B7E4-3F8B-4DE7-8320-EE272DE6348C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101" y="1276350"/>
            <a:ext cx="2732088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 bwMode="auto">
          <a:xfrm>
            <a:off x="3213101" y="1276350"/>
            <a:ext cx="2717800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6138200" y="1276350"/>
            <a:ext cx="2717800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ntent - full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276350"/>
            <a:ext cx="9144000" cy="3868738"/>
          </a:xfrm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wo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99A52E-B485-4515-864C-7526FCEC2E76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91600" y="1276350"/>
            <a:ext cx="41868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669200" y="1276350"/>
            <a:ext cx="41868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wo pictures asymmetr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8DB969-AD4F-415E-989A-93CCB4B6894A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91600" y="1276350"/>
            <a:ext cx="56393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138000" y="1276350"/>
            <a:ext cx="27180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ext left, picture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08C1A3-F62B-43BF-A565-2E59C51203AB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100" y="1276349"/>
            <a:ext cx="4187825" cy="3076574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 to 32pt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669200" y="1277312"/>
            <a:ext cx="4186800" cy="3076574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ext left, picture right asymmetr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EBD49-CA36-4759-849E-8C7961BE8AB3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138000" y="1276350"/>
            <a:ext cx="27180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099" y="1275387"/>
            <a:ext cx="5641200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 to 32pt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picture left, text right, asymmetr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47BA6A-FC03-4BF1-BD52-8E3246239BE0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6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6138200" y="1276350"/>
            <a:ext cx="2717800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 to 32pt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91600" y="1276350"/>
            <a:ext cx="5639300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picture left, small text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95BBDA-4A47-4915-92DD-ECAFA42AAC93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6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7572374" y="1276350"/>
            <a:ext cx="1283625" cy="307753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Edit flowing text level 12pt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91599" y="1276350"/>
            <a:ext cx="7109325" cy="3077538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Picture above, text underneat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Lorem ipsum dolor sit amet, consectetur adipiscing elit ed ut perspiciatis unde omnis iste natus error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57A421-7007-4223-99AE-9E4403F2D588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101" y="3224748"/>
            <a:ext cx="2732088" cy="1129140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 bwMode="auto">
          <a:xfrm>
            <a:off x="3213101" y="3224748"/>
            <a:ext cx="2717800" cy="1129140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6138200" y="3224748"/>
            <a:ext cx="2717800" cy="1129140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138000" y="1276350"/>
            <a:ext cx="2718000" cy="1829364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3212901" y="1276350"/>
            <a:ext cx="2718000" cy="1829364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91600" y="1276350"/>
            <a:ext cx="2732400" cy="1829364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Only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6BBCC1-0ED7-47BB-B24F-172616971772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2" imgW="0" imgH="0" progId="TCLayout.ActiveDocument.1">
              <p:embed/>
              <p:pic>
                <p:nvPicPr>
                  <p:cNvPr id="17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-1"/>
            <a:ext cx="9144000" cy="3409503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Picture</a:t>
            </a:r>
            <a:endParaRPr lang="ru-RU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auto">
          <a:xfrm>
            <a:off x="287337" y="3703851"/>
            <a:ext cx="5643563" cy="680547"/>
          </a:xfrm>
        </p:spPr>
        <p:txBody>
          <a:bodyPr/>
          <a:lstStyle>
            <a:lvl1pPr>
              <a:defRPr sz="2400" b="0"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MegaFon Presentation title in</a:t>
            </a:r>
            <a:br>
              <a:rPr lang="ru-RU"/>
            </a:br>
            <a:r>
              <a:rPr lang="ru-RU"/>
              <a:t>two lines of copy text (24pt)</a:t>
            </a:r>
            <a:endParaRPr lang="ru-RU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2100" y="4594048"/>
            <a:ext cx="5640426" cy="192265"/>
          </a:xfrm>
        </p:spPr>
        <p:txBody>
          <a:bodyPr anchor="b"/>
          <a:lstStyle>
            <a:lvl1pPr marL="0" marR="0" indent="0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 marL="0" marR="0" lvl="0" indent="0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Presenter (12pt), 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City, Month 2018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04050" y="4535798"/>
            <a:ext cx="1854000" cy="329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Let's talk - final 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92100" y="3895783"/>
            <a:ext cx="3794125" cy="245634"/>
          </a:xfrm>
        </p:spPr>
        <p:txBody>
          <a:bodyPr/>
          <a:lstStyle>
            <a:lvl1pPr>
              <a:spcBef>
                <a:spcPts val="0"/>
              </a:spcBef>
              <a:defRPr b="1"/>
            </a:lvl1pPr>
            <a:lvl5pPr marL="715962" indent="0">
              <a:buNone/>
              <a:defRPr/>
            </a:lvl5pPr>
          </a:lstStyle>
          <a:p>
            <a:pPr lvl="0">
              <a:defRPr/>
            </a:pPr>
            <a:r>
              <a:rPr lang="ru-RU"/>
              <a:t>Contact Name (16pt)</a:t>
            </a:r>
            <a:endParaRPr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2100" y="4181475"/>
            <a:ext cx="3794125" cy="223320"/>
          </a:xfrm>
        </p:spPr>
        <p:txBody>
          <a:bodyPr anchor="b"/>
          <a:lstStyle>
            <a:lvl1pPr>
              <a:spcBef>
                <a:spcPts val="0"/>
              </a:spcBef>
              <a:defRPr b="0"/>
            </a:lvl1pPr>
            <a:lvl5pPr marL="715962" indent="0">
              <a:buNone/>
              <a:defRPr/>
            </a:lvl5pPr>
          </a:lstStyle>
          <a:p>
            <a:pPr lvl="0">
              <a:defRPr/>
            </a:pPr>
            <a:r>
              <a:rPr lang="ru-RU"/>
              <a:t>Contact Title (16pt)</a:t>
            </a:r>
            <a:endParaRPr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5044" y="2213890"/>
            <a:ext cx="4399031" cy="444500"/>
          </a:xfrm>
        </p:spPr>
        <p:txBody>
          <a:bodyPr/>
          <a:lstStyle>
            <a:lvl1pPr>
              <a:defRPr sz="4000" b="0">
                <a:latin typeface="Arial Black"/>
              </a:defRPr>
            </a:lvl1pPr>
            <a:lvl2pPr>
              <a:defRPr sz="4000" b="0">
                <a:latin typeface="Arial Black"/>
              </a:defRPr>
            </a:lvl2pPr>
            <a:lvl3pPr>
              <a:defRPr sz="4000" b="0">
                <a:latin typeface="Arial Black"/>
              </a:defRPr>
            </a:lvl3pPr>
            <a:lvl4pPr>
              <a:defRPr sz="4000" b="0">
                <a:latin typeface="Arial Black"/>
              </a:defRPr>
            </a:lvl4pPr>
            <a:lvl5pPr>
              <a:defRPr sz="4000" b="0">
                <a:latin typeface="Arial Black"/>
              </a:defRPr>
            </a:lvl5pPr>
          </a:lstStyle>
          <a:p>
            <a:pPr lvl="0">
              <a:defRPr/>
            </a:pPr>
            <a:r>
              <a:rPr lang="ru-RU"/>
              <a:t>Let’s</a:t>
            </a:r>
            <a:r>
              <a:rPr lang="ru-RU"/>
              <a:t> Talk</a:t>
            </a:r>
            <a:endParaRPr lang="ru-RU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92100" y="4395086"/>
            <a:ext cx="3794125" cy="223200"/>
          </a:xfrm>
        </p:spPr>
        <p:txBody>
          <a:bodyPr anchor="b"/>
          <a:lstStyle>
            <a:lvl1pPr>
              <a:spcBef>
                <a:spcPts val="0"/>
              </a:spcBef>
              <a:defRPr b="0"/>
            </a:lvl1pPr>
            <a:lvl5pPr marL="715962" indent="0">
              <a:buNone/>
              <a:defRPr/>
            </a:lvl5pPr>
          </a:lstStyle>
          <a:p>
            <a:pPr lvl="0">
              <a:defRPr/>
            </a:pPr>
            <a:r>
              <a:rPr lang="ru-RU"/>
              <a:t>telephone</a:t>
            </a:r>
            <a:endParaRPr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92100" y="4608576"/>
            <a:ext cx="3794125" cy="223200"/>
          </a:xfrm>
        </p:spPr>
        <p:txBody>
          <a:bodyPr anchor="b"/>
          <a:lstStyle>
            <a:lvl1pPr>
              <a:spcBef>
                <a:spcPts val="0"/>
              </a:spcBef>
              <a:defRPr b="0"/>
            </a:lvl1pPr>
            <a:lvl5pPr marL="715962" indent="0">
              <a:buNone/>
              <a:defRPr/>
            </a:lvl5pPr>
          </a:lstStyle>
          <a:p>
            <a:pPr lvl="0">
              <a:defRPr/>
            </a:pPr>
            <a:r>
              <a:rPr lang="ru-RU"/>
              <a:t>e-mail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004050" y="4535798"/>
            <a:ext cx="1854000" cy="329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Титульный слайд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86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Freeform 6"/>
          <p:cNvSpPr/>
          <p:nvPr userDrawn="1"/>
        </p:nvSpPr>
        <p:spPr bwMode="auto">
          <a:xfrm>
            <a:off x="0" y="1"/>
            <a:ext cx="8335678" cy="4520327"/>
          </a:xfrm>
          <a:custGeom>
            <a:avLst/>
            <a:gdLst>
              <a:gd name="T0" fmla="*/ 0 w 6236"/>
              <a:gd name="T1" fmla="*/ 4030 h 4217"/>
              <a:gd name="T2" fmla="*/ 121 w 6236"/>
              <a:gd name="T3" fmla="*/ 4062 h 4217"/>
              <a:gd name="T4" fmla="*/ 359 w 6236"/>
              <a:gd name="T5" fmla="*/ 4117 h 4217"/>
              <a:gd name="T6" fmla="*/ 601 w 6236"/>
              <a:gd name="T7" fmla="*/ 4160 h 4217"/>
              <a:gd name="T8" fmla="*/ 849 w 6236"/>
              <a:gd name="T9" fmla="*/ 4193 h 4217"/>
              <a:gd name="T10" fmla="*/ 1101 w 6236"/>
              <a:gd name="T11" fmla="*/ 4212 h 4217"/>
              <a:gd name="T12" fmla="*/ 1354 w 6236"/>
              <a:gd name="T13" fmla="*/ 4217 h 4217"/>
              <a:gd name="T14" fmla="*/ 1607 w 6236"/>
              <a:gd name="T15" fmla="*/ 4212 h 4217"/>
              <a:gd name="T16" fmla="*/ 1859 w 6236"/>
              <a:gd name="T17" fmla="*/ 4193 h 4217"/>
              <a:gd name="T18" fmla="*/ 2105 w 6236"/>
              <a:gd name="T19" fmla="*/ 4160 h 4217"/>
              <a:gd name="T20" fmla="*/ 2349 w 6236"/>
              <a:gd name="T21" fmla="*/ 4117 h 4217"/>
              <a:gd name="T22" fmla="*/ 2587 w 6236"/>
              <a:gd name="T23" fmla="*/ 4062 h 4217"/>
              <a:gd name="T24" fmla="*/ 2821 w 6236"/>
              <a:gd name="T25" fmla="*/ 3996 h 4217"/>
              <a:gd name="T26" fmla="*/ 3050 w 6236"/>
              <a:gd name="T27" fmla="*/ 3918 h 4217"/>
              <a:gd name="T28" fmla="*/ 3275 w 6236"/>
              <a:gd name="T29" fmla="*/ 3830 h 4217"/>
              <a:gd name="T30" fmla="*/ 3493 w 6236"/>
              <a:gd name="T31" fmla="*/ 3731 h 4217"/>
              <a:gd name="T32" fmla="*/ 3706 w 6236"/>
              <a:gd name="T33" fmla="*/ 3623 h 4217"/>
              <a:gd name="T34" fmla="*/ 3912 w 6236"/>
              <a:gd name="T35" fmla="*/ 3504 h 4217"/>
              <a:gd name="T36" fmla="*/ 4113 w 6236"/>
              <a:gd name="T37" fmla="*/ 3376 h 4217"/>
              <a:gd name="T38" fmla="*/ 4306 w 6236"/>
              <a:gd name="T39" fmla="*/ 3238 h 4217"/>
              <a:gd name="T40" fmla="*/ 4493 w 6236"/>
              <a:gd name="T41" fmla="*/ 3092 h 4217"/>
              <a:gd name="T42" fmla="*/ 4671 w 6236"/>
              <a:gd name="T43" fmla="*/ 2937 h 4217"/>
              <a:gd name="T44" fmla="*/ 4843 w 6236"/>
              <a:gd name="T45" fmla="*/ 2772 h 4217"/>
              <a:gd name="T46" fmla="*/ 5005 w 6236"/>
              <a:gd name="T47" fmla="*/ 2602 h 4217"/>
              <a:gd name="T48" fmla="*/ 5160 w 6236"/>
              <a:gd name="T49" fmla="*/ 2423 h 4217"/>
              <a:gd name="T50" fmla="*/ 5308 w 6236"/>
              <a:gd name="T51" fmla="*/ 2235 h 4217"/>
              <a:gd name="T52" fmla="*/ 5446 w 6236"/>
              <a:gd name="T53" fmla="*/ 2042 h 4217"/>
              <a:gd name="T54" fmla="*/ 5573 w 6236"/>
              <a:gd name="T55" fmla="*/ 1842 h 4217"/>
              <a:gd name="T56" fmla="*/ 5692 w 6236"/>
              <a:gd name="T57" fmla="*/ 1636 h 4217"/>
              <a:gd name="T58" fmla="*/ 5801 w 6236"/>
              <a:gd name="T59" fmla="*/ 1422 h 4217"/>
              <a:gd name="T60" fmla="*/ 5900 w 6236"/>
              <a:gd name="T61" fmla="*/ 1205 h 4217"/>
              <a:gd name="T62" fmla="*/ 5989 w 6236"/>
              <a:gd name="T63" fmla="*/ 980 h 4217"/>
              <a:gd name="T64" fmla="*/ 6066 w 6236"/>
              <a:gd name="T65" fmla="*/ 751 h 4217"/>
              <a:gd name="T66" fmla="*/ 6132 w 6236"/>
              <a:gd name="T67" fmla="*/ 516 h 4217"/>
              <a:gd name="T68" fmla="*/ 6187 w 6236"/>
              <a:gd name="T69" fmla="*/ 278 h 4217"/>
              <a:gd name="T70" fmla="*/ 6231 w 6236"/>
              <a:gd name="T71" fmla="*/ 34 h 4217"/>
              <a:gd name="T72" fmla="*/ 0 w 6236"/>
              <a:gd name="T73" fmla="*/ 0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36" h="4217" fill="norm" stroke="1" extrusionOk="0">
                <a:moveTo>
                  <a:pt x="0" y="0"/>
                </a:moveTo>
                <a:lnTo>
                  <a:pt x="0" y="4030"/>
                </a:lnTo>
                <a:lnTo>
                  <a:pt x="4" y="4030"/>
                </a:lnTo>
                <a:lnTo>
                  <a:pt x="121" y="4062"/>
                </a:lnTo>
                <a:lnTo>
                  <a:pt x="240" y="4092"/>
                </a:lnTo>
                <a:lnTo>
                  <a:pt x="359" y="4117"/>
                </a:lnTo>
                <a:lnTo>
                  <a:pt x="480" y="4142"/>
                </a:lnTo>
                <a:lnTo>
                  <a:pt x="601" y="4160"/>
                </a:lnTo>
                <a:lnTo>
                  <a:pt x="726" y="4178"/>
                </a:lnTo>
                <a:lnTo>
                  <a:pt x="849" y="4193"/>
                </a:lnTo>
                <a:lnTo>
                  <a:pt x="974" y="4204"/>
                </a:lnTo>
                <a:lnTo>
                  <a:pt x="1101" y="4212"/>
                </a:lnTo>
                <a:lnTo>
                  <a:pt x="1227" y="4217"/>
                </a:lnTo>
                <a:lnTo>
                  <a:pt x="1354" y="4217"/>
                </a:lnTo>
                <a:lnTo>
                  <a:pt x="1481" y="4217"/>
                </a:lnTo>
                <a:lnTo>
                  <a:pt x="1607" y="4212"/>
                </a:lnTo>
                <a:lnTo>
                  <a:pt x="1734" y="4204"/>
                </a:lnTo>
                <a:lnTo>
                  <a:pt x="1859" y="4193"/>
                </a:lnTo>
                <a:lnTo>
                  <a:pt x="1982" y="4178"/>
                </a:lnTo>
                <a:lnTo>
                  <a:pt x="2105" y="4160"/>
                </a:lnTo>
                <a:lnTo>
                  <a:pt x="2227" y="4142"/>
                </a:lnTo>
                <a:lnTo>
                  <a:pt x="2349" y="4117"/>
                </a:lnTo>
                <a:lnTo>
                  <a:pt x="2468" y="4092"/>
                </a:lnTo>
                <a:lnTo>
                  <a:pt x="2587" y="4062"/>
                </a:lnTo>
                <a:lnTo>
                  <a:pt x="2704" y="4030"/>
                </a:lnTo>
                <a:lnTo>
                  <a:pt x="2821" y="3996"/>
                </a:lnTo>
                <a:lnTo>
                  <a:pt x="2937" y="3958"/>
                </a:lnTo>
                <a:lnTo>
                  <a:pt x="3050" y="3918"/>
                </a:lnTo>
                <a:lnTo>
                  <a:pt x="3163" y="3875"/>
                </a:lnTo>
                <a:lnTo>
                  <a:pt x="3275" y="3830"/>
                </a:lnTo>
                <a:lnTo>
                  <a:pt x="3385" y="3782"/>
                </a:lnTo>
                <a:lnTo>
                  <a:pt x="3493" y="3731"/>
                </a:lnTo>
                <a:lnTo>
                  <a:pt x="3600" y="3678"/>
                </a:lnTo>
                <a:lnTo>
                  <a:pt x="3706" y="3623"/>
                </a:lnTo>
                <a:lnTo>
                  <a:pt x="3810" y="3565"/>
                </a:lnTo>
                <a:lnTo>
                  <a:pt x="3912" y="3504"/>
                </a:lnTo>
                <a:lnTo>
                  <a:pt x="4013" y="3440"/>
                </a:lnTo>
                <a:lnTo>
                  <a:pt x="4113" y="3376"/>
                </a:lnTo>
                <a:lnTo>
                  <a:pt x="4209" y="3308"/>
                </a:lnTo>
                <a:lnTo>
                  <a:pt x="4306" y="3238"/>
                </a:lnTo>
                <a:lnTo>
                  <a:pt x="4400" y="3166"/>
                </a:lnTo>
                <a:lnTo>
                  <a:pt x="4493" y="3092"/>
                </a:lnTo>
                <a:lnTo>
                  <a:pt x="4582" y="3014"/>
                </a:lnTo>
                <a:lnTo>
                  <a:pt x="4671" y="2937"/>
                </a:lnTo>
                <a:lnTo>
                  <a:pt x="4758" y="2856"/>
                </a:lnTo>
                <a:lnTo>
                  <a:pt x="4843" y="2772"/>
                </a:lnTo>
                <a:lnTo>
                  <a:pt x="4926" y="2687"/>
                </a:lnTo>
                <a:lnTo>
                  <a:pt x="5005" y="2602"/>
                </a:lnTo>
                <a:lnTo>
                  <a:pt x="5085" y="2513"/>
                </a:lnTo>
                <a:lnTo>
                  <a:pt x="5160" y="2423"/>
                </a:lnTo>
                <a:lnTo>
                  <a:pt x="5236" y="2330"/>
                </a:lnTo>
                <a:lnTo>
                  <a:pt x="5308" y="2235"/>
                </a:lnTo>
                <a:lnTo>
                  <a:pt x="5378" y="2141"/>
                </a:lnTo>
                <a:lnTo>
                  <a:pt x="5446" y="2042"/>
                </a:lnTo>
                <a:lnTo>
                  <a:pt x="5510" y="1944"/>
                </a:lnTo>
                <a:lnTo>
                  <a:pt x="5573" y="1842"/>
                </a:lnTo>
                <a:lnTo>
                  <a:pt x="5635" y="1740"/>
                </a:lnTo>
                <a:lnTo>
                  <a:pt x="5692" y="1636"/>
                </a:lnTo>
                <a:lnTo>
                  <a:pt x="5748" y="1530"/>
                </a:lnTo>
                <a:lnTo>
                  <a:pt x="5801" y="1422"/>
                </a:lnTo>
                <a:lnTo>
                  <a:pt x="5852" y="1314"/>
                </a:lnTo>
                <a:lnTo>
                  <a:pt x="5900" y="1205"/>
                </a:lnTo>
                <a:lnTo>
                  <a:pt x="5945" y="1093"/>
                </a:lnTo>
                <a:lnTo>
                  <a:pt x="5989" y="980"/>
                </a:lnTo>
                <a:lnTo>
                  <a:pt x="6028" y="866"/>
                </a:lnTo>
                <a:lnTo>
                  <a:pt x="6066" y="751"/>
                </a:lnTo>
                <a:lnTo>
                  <a:pt x="6100" y="634"/>
                </a:lnTo>
                <a:lnTo>
                  <a:pt x="6132" y="516"/>
                </a:lnTo>
                <a:lnTo>
                  <a:pt x="6161" y="397"/>
                </a:lnTo>
                <a:lnTo>
                  <a:pt x="6187" y="278"/>
                </a:lnTo>
                <a:lnTo>
                  <a:pt x="6210" y="157"/>
                </a:lnTo>
                <a:lnTo>
                  <a:pt x="6231" y="34"/>
                </a:lnTo>
                <a:lnTo>
                  <a:pt x="62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601" tIns="34301" rIns="68601" bIns="34301" numCol="1" anchor="t" anchorCtr="0" compatLnSpc="1">
            <a:prstTxWarp prst="textNoShape"/>
          </a:bodyPr>
          <a:lstStyle/>
          <a:p>
            <a:pPr defTabSz="804864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7395" y="476731"/>
            <a:ext cx="5513833" cy="1773388"/>
          </a:xfrm>
        </p:spPr>
        <p:txBody>
          <a:bodyPr/>
          <a:lstStyle>
            <a:lvl1pPr>
              <a:defRPr sz="315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7393" y="2654865"/>
            <a:ext cx="4828032" cy="52822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02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 bwMode="auto">
          <a:xfrm>
            <a:off x="6433175" y="4668136"/>
            <a:ext cx="2152358" cy="232428"/>
            <a:chOff x="934710" y="2708155"/>
            <a:chExt cx="10308163" cy="1369608"/>
          </a:xfrm>
          <a:solidFill>
            <a:srgbClr val="FFFFFF"/>
          </a:solidFill>
        </p:grpSpPr>
        <p:sp>
          <p:nvSpPr>
            <p:cNvPr id="32" name="Freeform 6"/>
            <p:cNvSpPr/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 fill="norm" stroke="1" extrusionOk="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 fill="norm" stroke="1" extrusionOk="0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 fill="norm" stroke="1" extrusionOk="0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 fill="norm" stroke="1" extrusionOk="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 fill="norm" stroke="1" extrusionOk="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 fill="norm" stroke="1" extrusionOk="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6499676" y="2736988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 fill="norm" stroke="1" extrusionOk="0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804864">
                <a:defRPr/>
              </a:pPr>
              <a:endParaRPr lang="ru-RU" sz="1600">
                <a:solidFill>
                  <a:prstClr val="black"/>
                </a:solidFill>
              </a:endParaRPr>
            </a:p>
          </p:txBody>
        </p:sp>
      </p:grpSp>
      <p:sp>
        <p:nvSpPr>
          <p:cNvPr id="23" name="Овал 10"/>
          <p:cNvSpPr/>
          <p:nvPr userDrawn="1"/>
        </p:nvSpPr>
        <p:spPr bwMode="auto">
          <a:xfrm>
            <a:off x="7163076" y="511701"/>
            <a:ext cx="1495385" cy="1215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0" tIns="0" rIns="80490" bIns="40245" rtlCol="0" anchor="ctr"/>
          <a:lstStyle/>
          <a:p>
            <a:pPr algn="ctr" defTabSz="804864">
              <a:defRPr/>
            </a:pPr>
            <a:endParaRPr lang="ru-RU" sz="7050">
              <a:solidFill>
                <a:prstClr val="whit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7172712" y="511701"/>
            <a:ext cx="1484930" cy="129687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705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sz="4000"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Agenda (40pt)</a:t>
            </a:r>
            <a:endParaRPr lang="ru-RU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2100" y="1385888"/>
            <a:ext cx="8564400" cy="2967037"/>
          </a:xfrm>
        </p:spPr>
        <p:txBody>
          <a:bodyPr/>
          <a:lstStyle>
            <a:lvl1pPr marL="342900" marR="0" indent="-342900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defRPr sz="2000"/>
            </a:lvl1pPr>
          </a:lstStyle>
          <a:p>
            <a:pPr lvl="0">
              <a:defRPr/>
            </a:pPr>
            <a:r>
              <a:rPr lang="ru-RU"/>
              <a:t>Lorem ipsum Ed ut perspiciatis unde omnis iste na (20pt)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  <a:p>
            <a:pPr lvl="0">
              <a:defRPr/>
            </a:pPr>
            <a:r>
              <a:rPr lang="ru-RU"/>
              <a:t>Lorem ipsum Ed ut perspiciatis unde omnis iste na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hapter green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1908000"/>
            <a:ext cx="8564400" cy="1148296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Headline example, </a:t>
            </a:r>
            <a:br>
              <a:rPr lang="ru-RU"/>
            </a:br>
            <a:r>
              <a:rPr lang="ru-RU"/>
              <a:t>in two lines. (40pt)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B3B23D-4346-4B37-B4C1-6F25CC3265AE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2100" y="288924"/>
            <a:ext cx="1041400" cy="1326515"/>
          </a:xfrm>
        </p:spPr>
        <p:txBody>
          <a:bodyPr/>
          <a:lstStyle>
            <a:lvl1pPr>
              <a:defRPr sz="12000">
                <a:latin typeface="Arial Black"/>
              </a:defRPr>
            </a:lvl1pPr>
          </a:lstStyle>
          <a:p>
            <a:pPr lvl="0">
              <a:defRPr/>
            </a:pPr>
            <a:r>
              <a:rPr lang="ru-RU"/>
              <a:t>#</a:t>
            </a:r>
            <a:endParaRPr lang="ru-RU"/>
          </a:p>
        </p:txBody>
      </p:sp>
      <p:grpSp>
        <p:nvGrpSpPr>
          <p:cNvPr id="8" name="Gruppieren 7"/>
          <p:cNvGrpSpPr/>
          <p:nvPr userDrawn="1"/>
        </p:nvGrpSpPr>
        <p:grpSpPr bwMode="auto">
          <a:xfrm>
            <a:off x="8673305" y="4914900"/>
            <a:ext cx="183358" cy="52388"/>
            <a:chOff x="8673305" y="4914900"/>
            <a:chExt cx="183358" cy="52388"/>
          </a:xfrm>
        </p:grpSpPr>
        <p:sp>
          <p:nvSpPr>
            <p:cNvPr id="9" name="Ellipse 8"/>
            <p:cNvSpPr/>
            <p:nvPr userDrawn="1"/>
          </p:nvSpPr>
          <p:spPr bwMode="auto">
            <a:xfrm>
              <a:off x="8804275" y="4914900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Ellipse 9"/>
            <p:cNvSpPr/>
            <p:nvPr userDrawn="1"/>
          </p:nvSpPr>
          <p:spPr bwMode="auto">
            <a:xfrm>
              <a:off x="8738790" y="4914900"/>
              <a:ext cx="52388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Ellipse 10"/>
            <p:cNvSpPr/>
            <p:nvPr userDrawn="1"/>
          </p:nvSpPr>
          <p:spPr bwMode="auto">
            <a:xfrm>
              <a:off x="8673305" y="4914900"/>
              <a:ext cx="52388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hapter green Print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1908000"/>
            <a:ext cx="8564400" cy="1148296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Headline example, </a:t>
            </a:r>
            <a:br>
              <a:rPr lang="ru-RU"/>
            </a:br>
            <a:r>
              <a:rPr lang="ru-RU"/>
              <a:t>in two lines. (40pt)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B3B23D-4346-4B37-B4C1-6F25CC3265AE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2100" y="288924"/>
            <a:ext cx="1041400" cy="1326515"/>
          </a:xfrm>
        </p:spPr>
        <p:txBody>
          <a:bodyPr/>
          <a:lstStyle>
            <a:lvl1pPr>
              <a:defRPr sz="12000">
                <a:latin typeface="Arial Black"/>
              </a:defRPr>
            </a:lvl1pPr>
          </a:lstStyle>
          <a:p>
            <a:pPr lvl="0">
              <a:defRPr/>
            </a:pPr>
            <a:r>
              <a:rPr lang="ru-RU"/>
              <a:t>#</a:t>
            </a:r>
            <a:endParaRPr lang="ru-RU"/>
          </a:p>
        </p:txBody>
      </p:sp>
      <p:grpSp>
        <p:nvGrpSpPr>
          <p:cNvPr id="12" name="Gruppieren 11"/>
          <p:cNvGrpSpPr/>
          <p:nvPr userDrawn="1"/>
        </p:nvGrpSpPr>
        <p:grpSpPr bwMode="auto">
          <a:xfrm>
            <a:off x="8673305" y="4914900"/>
            <a:ext cx="183358" cy="52388"/>
            <a:chOff x="8673305" y="4914900"/>
            <a:chExt cx="183358" cy="52388"/>
          </a:xfrm>
        </p:grpSpPr>
        <p:sp>
          <p:nvSpPr>
            <p:cNvPr id="13" name="Ellipse 12"/>
            <p:cNvSpPr/>
            <p:nvPr userDrawn="1"/>
          </p:nvSpPr>
          <p:spPr bwMode="auto">
            <a:xfrm>
              <a:off x="8804275" y="4914900"/>
              <a:ext cx="52388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Ellipse 13"/>
            <p:cNvSpPr/>
            <p:nvPr userDrawn="1"/>
          </p:nvSpPr>
          <p:spPr bwMode="auto">
            <a:xfrm>
              <a:off x="8738790" y="4914900"/>
              <a:ext cx="52388" cy="52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Ellipse 14"/>
            <p:cNvSpPr/>
            <p:nvPr userDrawn="1"/>
          </p:nvSpPr>
          <p:spPr bwMode="auto">
            <a:xfrm>
              <a:off x="8673305" y="4914900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hapter violet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1908000"/>
            <a:ext cx="8564400" cy="1148296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Headline example, </a:t>
            </a:r>
            <a:br>
              <a:rPr lang="ru-RU"/>
            </a:br>
            <a:r>
              <a:rPr lang="ru-RU"/>
              <a:t>in two lines. (40pt)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B3B23D-4346-4B37-B4C1-6F25CC3265AE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2100" y="288924"/>
            <a:ext cx="1041400" cy="1326515"/>
          </a:xfrm>
        </p:spPr>
        <p:txBody>
          <a:bodyPr/>
          <a:lstStyle>
            <a:lvl1pPr>
              <a:defRPr sz="12000">
                <a:latin typeface="Arial Black"/>
              </a:defRPr>
            </a:lvl1pPr>
          </a:lstStyle>
          <a:p>
            <a:pPr lvl="0">
              <a:defRPr/>
            </a:pPr>
            <a:r>
              <a:rPr lang="ru-RU"/>
              <a:t>#</a:t>
            </a:r>
            <a:endParaRPr lang="ru-RU"/>
          </a:p>
        </p:txBody>
      </p:sp>
      <p:grpSp>
        <p:nvGrpSpPr>
          <p:cNvPr id="8" name="Gruppieren 7"/>
          <p:cNvGrpSpPr/>
          <p:nvPr userDrawn="1"/>
        </p:nvGrpSpPr>
        <p:grpSpPr bwMode="auto">
          <a:xfrm>
            <a:off x="8673305" y="4914900"/>
            <a:ext cx="183358" cy="52388"/>
            <a:chOff x="8673305" y="4914900"/>
            <a:chExt cx="183358" cy="52388"/>
          </a:xfrm>
        </p:grpSpPr>
        <p:sp>
          <p:nvSpPr>
            <p:cNvPr id="9" name="Ellipse 8"/>
            <p:cNvSpPr/>
            <p:nvPr userDrawn="1"/>
          </p:nvSpPr>
          <p:spPr bwMode="auto">
            <a:xfrm>
              <a:off x="8804275" y="4914900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Ellipse 9"/>
            <p:cNvSpPr/>
            <p:nvPr userDrawn="1"/>
          </p:nvSpPr>
          <p:spPr bwMode="auto">
            <a:xfrm>
              <a:off x="8738790" y="4914900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Ellipse 10"/>
            <p:cNvSpPr/>
            <p:nvPr userDrawn="1"/>
          </p:nvSpPr>
          <p:spPr bwMode="auto">
            <a:xfrm>
              <a:off x="8673305" y="4914900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hapter violet Print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1908000"/>
            <a:ext cx="8564400" cy="1148296"/>
          </a:xfrm>
        </p:spPr>
        <p:txBody>
          <a:bodyPr/>
          <a:lstStyle>
            <a:lvl1pPr>
              <a:defRPr sz="4000" b="0">
                <a:solidFill>
                  <a:schemeClr val="accent2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ru-RU"/>
              <a:t>Headline example, </a:t>
            </a:r>
            <a:br>
              <a:rPr lang="ru-RU"/>
            </a:br>
            <a:r>
              <a:rPr lang="ru-RU"/>
              <a:t>in two lines. (40pt)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B3B23D-4346-4B37-B4C1-6F25CC3265AE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2100" y="288924"/>
            <a:ext cx="1041400" cy="1326515"/>
          </a:xfrm>
        </p:spPr>
        <p:txBody>
          <a:bodyPr/>
          <a:lstStyle>
            <a:lvl1pPr>
              <a:defRPr sz="12000">
                <a:latin typeface="Arial Black"/>
              </a:defRPr>
            </a:lvl1pPr>
          </a:lstStyle>
          <a:p>
            <a:pPr lvl="0">
              <a:defRPr/>
            </a:pPr>
            <a:r>
              <a:rPr lang="ru-RU"/>
              <a:t>#</a:t>
            </a:r>
            <a:endParaRPr lang="ru-RU"/>
          </a:p>
        </p:txBody>
      </p:sp>
      <p:grpSp>
        <p:nvGrpSpPr>
          <p:cNvPr id="12" name="Gruppieren 11"/>
          <p:cNvGrpSpPr/>
          <p:nvPr userDrawn="1"/>
        </p:nvGrpSpPr>
        <p:grpSpPr bwMode="auto">
          <a:xfrm>
            <a:off x="8673305" y="4914900"/>
            <a:ext cx="183358" cy="52388"/>
            <a:chOff x="8673305" y="4914900"/>
            <a:chExt cx="183358" cy="52388"/>
          </a:xfrm>
        </p:grpSpPr>
        <p:sp>
          <p:nvSpPr>
            <p:cNvPr id="13" name="Ellipse 12"/>
            <p:cNvSpPr/>
            <p:nvPr userDrawn="1"/>
          </p:nvSpPr>
          <p:spPr bwMode="auto">
            <a:xfrm>
              <a:off x="8804275" y="4914900"/>
              <a:ext cx="52388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Ellipse 13"/>
            <p:cNvSpPr/>
            <p:nvPr userDrawn="1"/>
          </p:nvSpPr>
          <p:spPr bwMode="auto">
            <a:xfrm>
              <a:off x="8738790" y="4914900"/>
              <a:ext cx="52388" cy="52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Ellipse 14"/>
            <p:cNvSpPr/>
            <p:nvPr userDrawn="1"/>
          </p:nvSpPr>
          <p:spPr bwMode="auto">
            <a:xfrm>
              <a:off x="8673305" y="4914900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Full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4B3F40-B636-4A54-94B5-10F6B2452C89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100" y="1276350"/>
            <a:ext cx="8564400" cy="3077538"/>
          </a:xfrm>
        </p:spPr>
        <p:txBody>
          <a:bodyPr/>
          <a:lstStyle/>
          <a:p>
            <a:pPr lvl="0">
              <a:defRPr/>
            </a:pPr>
            <a:r>
              <a:rPr lang="ru-RU"/>
              <a:t>Edit flowing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t -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91600" y="252000"/>
            <a:ext cx="8564400" cy="590963"/>
          </a:xfrm>
        </p:spPr>
        <p:txBody>
          <a:bodyPr/>
          <a:lstStyle/>
          <a:p>
            <a:pPr>
              <a:defRPr/>
            </a:pPr>
            <a:r>
              <a:rPr lang="ru-RU"/>
              <a:t>Headline example (20pt), </a:t>
            </a:r>
            <a:br>
              <a:rPr lang="ru-RU"/>
            </a:br>
            <a:r>
              <a:rPr lang="ru-RU"/>
              <a:t>in two lines. </a:t>
            </a:r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92E68E-506B-4910-8CEA-231504A24C3C}" type="datetime1">
              <a:rPr lang="ru-RU"/>
              <a:t/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92100" y="1275387"/>
            <a:ext cx="4187825" cy="3077538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Edit flowing text level 12pt to (16pt) to 32pt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 bwMode="auto">
          <a:xfrm>
            <a:off x="4668175" y="1276350"/>
            <a:ext cx="4187825" cy="3077538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Edit flowing text level 12pt to (16pt) to 32 pt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emf"/><Relationship Id="rId2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24" imgW="0" imgH="0" progId="TCLayout.ActiveDocument.1">
              <p:embed/>
              <p:pic>
                <p:nvPicPr>
                  <p:cNvPr id="2" name=""/>
                  <p:cNvPicPr/>
                  <p:nvPr/>
                </p:nvPicPr>
                <p:blipFill>
                  <a:blip r:embed="rId23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8" name="Titelplatzhalter 7"/>
          <p:cNvSpPr>
            <a:spLocks noGrp="1"/>
          </p:cNvSpPr>
          <p:nvPr>
            <p:ph type="title"/>
          </p:nvPr>
        </p:nvSpPr>
        <p:spPr bwMode="auto">
          <a:xfrm>
            <a:off x="291600" y="252000"/>
            <a:ext cx="8564400" cy="590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ru-RU"/>
              <a:t>Headline example (20pt), Lorem ipsum dolor sit amet, consectetur adipiscing elit ed ut perspiciatis unde omnis iste natus error</a:t>
            </a:r>
            <a:endParaRPr lang="ru-RU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 bwMode="auto">
          <a:xfrm>
            <a:off x="292894" y="1276550"/>
            <a:ext cx="8563768" cy="3077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>
              <a:defRPr/>
            </a:pPr>
            <a:r>
              <a:rPr lang="ru-RU"/>
              <a:t>Edit continuous text level 12pt to (16pt)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 bwMode="auto">
          <a:xfrm>
            <a:off x="3206750" y="4786313"/>
            <a:ext cx="786602" cy="1787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12BC6F-014F-4778-8D5B-605537C49C47}" type="datetime1">
              <a:rPr lang="ru-RU"/>
              <a:t/>
            </a:fld>
            <a:endParaRPr lang="ru-RU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 bwMode="auto">
          <a:xfrm>
            <a:off x="533400" y="4786313"/>
            <a:ext cx="2490788" cy="1787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MegaFon | Presentation title and subtitle</a:t>
            </a:r>
            <a:endParaRPr lang="ru-RU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 bwMode="auto">
          <a:xfrm>
            <a:off x="292893" y="4786313"/>
            <a:ext cx="240507" cy="1787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83C6A9-09AF-44EB-BB3F-3943791E8916}" type="slidenum">
              <a:rPr lang="ru-RU"/>
              <a:t/>
            </a:fld>
            <a:endParaRPr lang="ru-RU"/>
          </a:p>
        </p:txBody>
      </p:sp>
      <p:grpSp>
        <p:nvGrpSpPr>
          <p:cNvPr id="6" name="Gruppieren 5"/>
          <p:cNvGrpSpPr/>
          <p:nvPr userDrawn="1"/>
        </p:nvGrpSpPr>
        <p:grpSpPr bwMode="auto">
          <a:xfrm>
            <a:off x="8673305" y="4914900"/>
            <a:ext cx="183358" cy="52388"/>
            <a:chOff x="8673305" y="4914900"/>
            <a:chExt cx="183358" cy="52388"/>
          </a:xfrm>
        </p:grpSpPr>
        <p:sp>
          <p:nvSpPr>
            <p:cNvPr id="5" name="Ellipse 4"/>
            <p:cNvSpPr/>
            <p:nvPr userDrawn="1"/>
          </p:nvSpPr>
          <p:spPr bwMode="auto">
            <a:xfrm>
              <a:off x="8804275" y="4914900"/>
              <a:ext cx="52388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Ellipse 13"/>
            <p:cNvSpPr/>
            <p:nvPr userDrawn="1"/>
          </p:nvSpPr>
          <p:spPr bwMode="auto">
            <a:xfrm>
              <a:off x="8738790" y="4914900"/>
              <a:ext cx="52388" cy="52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Ellipse 14"/>
            <p:cNvSpPr/>
            <p:nvPr userDrawn="1"/>
          </p:nvSpPr>
          <p:spPr bwMode="auto">
            <a:xfrm>
              <a:off x="8673305" y="4914900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1" ftr="1" hdr="0" sldNum="1"/>
  <p:txStyles>
    <p:titleStyle>
      <a:lvl1pPr algn="l" defTabSz="685800">
        <a:lnSpc>
          <a:spcPct val="95000"/>
        </a:lnSpc>
        <a:spcBef>
          <a:spcPts val="0"/>
        </a:spcBef>
        <a:buNone/>
        <a:defRPr sz="20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90000"/>
        </a:lnSpc>
        <a:spcBef>
          <a:spcPts val="750"/>
        </a:spcBef>
        <a:buFontTx/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685800">
        <a:lnSpc>
          <a:spcPct val="90000"/>
        </a:lnSpc>
        <a:spcBef>
          <a:spcPts val="375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685800">
        <a:lnSpc>
          <a:spcPct val="90000"/>
        </a:lnSpc>
        <a:spcBef>
          <a:spcPts val="375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685800">
        <a:lnSpc>
          <a:spcPct val="90000"/>
        </a:lnSpc>
        <a:spcBef>
          <a:spcPts val="375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685800">
        <a:lnSpc>
          <a:spcPct val="90000"/>
        </a:lnSpc>
        <a:spcBef>
          <a:spcPts val="375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emf"/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emf"/><Relationship Id="rId3" Type="http://schemas.openxmlformats.org/officeDocument/2006/relationships/oleObject" Target="../embeddings/oleObject14.bin"/><Relationship Id="rId4" Type="http://schemas.openxmlformats.org/officeDocument/2006/relationships/image" Target="../media/image3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emf"/><Relationship Id="rId3" Type="http://schemas.openxmlformats.org/officeDocument/2006/relationships/oleObject" Target="../embeddings/oleObject6.bin"/><Relationship Id="rId4" Type="http://schemas.openxmlformats.org/officeDocument/2006/relationships/image" Target="../media/image1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emf"/><Relationship Id="rId3" Type="http://schemas.openxmlformats.org/officeDocument/2006/relationships/oleObject" Target="../embeddings/oleObject9.bin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emf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png"/><Relationship Id="rId5" Type="http://schemas.openxmlformats.org/officeDocument/2006/relationships/image" Target="../media/image2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emf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emf"/><Relationship Id="rId3" Type="http://schemas.openxmlformats.org/officeDocument/2006/relationships/oleObject" Target="../embeddings/oleObject12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39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4342012" y="871500"/>
            <a:ext cx="4630109" cy="1294184"/>
          </a:xfrm>
        </p:spPr>
        <p:txBody>
          <a:bodyPr vert="horz"/>
          <a:lstStyle/>
          <a:p>
            <a:pPr algn="ctr">
              <a:defRPr/>
            </a:pPr>
            <a:r>
              <a:rPr lang="ru-RU" sz="3200"/>
              <a:t>Базовая станция  </a:t>
            </a:r>
            <a:br>
              <a:rPr lang="ru-RU" sz="3200"/>
            </a:br>
            <a:r>
              <a:rPr lang="ru-RU" sz="3200"/>
              <a:t>сотовой связи</a:t>
            </a:r>
            <a:endParaRPr lang="ru-RU" sz="3200"/>
          </a:p>
        </p:txBody>
      </p:sp>
      <p:sp>
        <p:nvSpPr>
          <p:cNvPr id="15" name="Titel 4"/>
          <p:cNvSpPr txBox="1"/>
          <p:nvPr/>
        </p:nvSpPr>
        <p:spPr bwMode="auto">
          <a:xfrm>
            <a:off x="4623882" y="2680799"/>
            <a:ext cx="4208833" cy="370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5000"/>
              </a:lnSpc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/>
              <a:t>Стоит ли её опасаться?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br>
              <a:rPr lang="ru-RU" sz="2400"/>
            </a:br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0"/>
            <a:ext cx="4255742" cy="5149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79882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83649" y="119798"/>
            <a:ext cx="2252419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Интересные факты </a:t>
            </a:r>
            <a:endParaRPr/>
          </a:p>
        </p:txBody>
      </p:sp>
      <p:sp>
        <p:nvSpPr>
          <p:cNvPr id="10" name="Текст 11"/>
          <p:cNvSpPr txBox="1"/>
          <p:nvPr/>
        </p:nvSpPr>
        <p:spPr bwMode="auto">
          <a:xfrm>
            <a:off x="449945" y="648510"/>
            <a:ext cx="2822918" cy="27888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>
              <a:defRPr sz="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600">
                <a:solidFill>
                  <a:srgbClr val="7030A0"/>
                </a:solidFill>
                <a:latin typeface="Calibri"/>
                <a:cs typeface="Calibri"/>
              </a:rPr>
              <a:t>Базовых станций не стоит бояться, важно понимать принцип их работы и пользу от близости размещения.</a:t>
            </a:r>
            <a:endParaRPr/>
          </a:p>
          <a:p>
            <a:pPr algn="just">
              <a:defRPr/>
            </a:pPr>
            <a:endParaRPr lang="ru-RU" sz="1600">
              <a:solidFill>
                <a:srgbClr val="7030A0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>
                <a:solidFill>
                  <a:srgbClr val="7030A0"/>
                </a:solidFill>
                <a:latin typeface="Calibri"/>
                <a:cs typeface="Calibri"/>
              </a:rPr>
              <a:t>Мало кто из абонентов знает: чем ближе к вам объект базовой станции, тем меньшую мощность излучает смартфон в момент соединения, а также в фоновом режиме.</a:t>
            </a:r>
            <a:endParaRPr lang="ru-RU" sz="160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93009" y="797275"/>
            <a:ext cx="4670600" cy="2615536"/>
          </a:xfrm>
          <a:prstGeom prst="rect">
            <a:avLst/>
          </a:prstGeom>
        </p:spPr>
      </p:pic>
      <p:sp>
        <p:nvSpPr>
          <p:cNvPr id="12" name="Текст 11"/>
          <p:cNvSpPr txBox="1"/>
          <p:nvPr/>
        </p:nvSpPr>
        <p:spPr bwMode="auto">
          <a:xfrm>
            <a:off x="3741941" y="3450345"/>
            <a:ext cx="4928646" cy="10382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>
              <a:defRPr sz="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600">
                <a:solidFill>
                  <a:srgbClr val="00B050"/>
                </a:solidFill>
                <a:latin typeface="Calibri"/>
                <a:cs typeface="Calibri"/>
              </a:rPr>
              <a:t>Большая плотность базовых станций в городе — это залог стабильного сигнала, быстрого Интернета и минимизация излучения для абонентов.</a:t>
            </a:r>
            <a:endParaRPr lang="ru-RU" sz="160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7988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328290" y="877824"/>
            <a:ext cx="4261794" cy="3927190"/>
          </a:xfrm>
          <a:prstGeom prst="rect">
            <a:avLst/>
          </a:prstGeom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32914" y="111037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0585" y="871610"/>
            <a:ext cx="8334519" cy="427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Сегодня сложно представить нашу жизнь без сотовой связи. Мобильный телефон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давно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перестал быть просто устройством для звонков, а превратился в полноценный инструмент для поиска информации, работы,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развлечений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и даже способен заменить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кошелек.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Операторы сотовой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связи,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хоть и являются коммерческими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организациями, при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этом не являются врагами граждан - своих же абонентов. Миссия операторов - приносить пользу обществу, оказывая качественные услуги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связи и действуя строго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в правовом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поле,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не принося вреда жизни и здоровью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людей.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Развитие сотовых сетей позволило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получить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скоростной доступ к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мобильному Интернету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. Сотовая связь позволяет нам не только оставаться в контакте с родными и близкими, созваниваться по работе и решать важные задачи, но и получать ответы на массу других вопросов, получать дистанционное образование для себя и для наших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детей.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 развитием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Интернета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и информационных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технологий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больше нет необходимости совершать многие действия, которые раньше отнимали много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сил и времени.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Мы можем оплачивать любые счета — за свет, за газ, за воду с помощью мобильного телефона. Это позволяет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экономить время на походы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в банк или С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беркассу.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Ведь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платить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онлайн можно когда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удобно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, а не в строго отведенные часы работы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кассы.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Однако, всё это становится невозможно без установки базовых станций в оптимальных для этого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местах,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в том числе внутри жилой застройки. Мифы и легенды о вреде здоровью от базовых станций давно изучены и не имеют под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собой 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научных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обоснований.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Необходимо идти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в ногу со временем,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даже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если не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для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себя, то хотя бы ради наших детей и внуков, которым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нужно развиваться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, работать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удаленно, получать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образование с помощью современных технологий и сетей сотовой </a:t>
            </a:r>
            <a:r>
              <a:rPr lang="ru-RU" sz="1100" b="1">
                <a:solidFill>
                  <a:srgbClr val="7030A0"/>
                </a:solidFill>
                <a:latin typeface="Arial Rounded MT Bold"/>
                <a:cs typeface="Arial"/>
              </a:rPr>
              <a:t>связи.</a:t>
            </a: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100" b="1">
              <a:solidFill>
                <a:srgbClr val="7030A0"/>
              </a:solidFill>
              <a:latin typeface="Arial Rounded MT Bold"/>
              <a:cs typeface="Arial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962228" y="114279"/>
            <a:ext cx="358571" cy="3467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202" y="974601"/>
            <a:ext cx="3878470" cy="3194034"/>
          </a:xfrm>
          <a:prstGeom prst="rect">
            <a:avLst/>
          </a:prstGeom>
        </p:spPr>
      </p:pic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4" imgW="0" imgH="0" progId="TCLayout.ActiveDocument.1">
              <p:embed/>
              <p:pic>
                <p:nvPicPr>
                  <p:cNvPr id="40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69899" y="119798"/>
            <a:ext cx="3987112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Зачем Минусинску базовые станции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2772" y="4238826"/>
            <a:ext cx="862013" cy="745130"/>
          </a:xfrm>
          <a:prstGeom prst="rect">
            <a:avLst/>
          </a:prstGeom>
        </p:spPr>
      </p:pic>
      <p:pic>
        <p:nvPicPr>
          <p:cNvPr id="10" name="Picture 580"/>
          <p:cNvPicPr>
            <a:picLocks noChangeAspect="1"/>
          </p:cNvPicPr>
          <p:nvPr/>
        </p:nvPicPr>
        <p:blipFill>
          <a:blip r:embed="rId6">
            <a:alphaModFix amt="35000"/>
          </a:blip>
          <a:srcRect l="29398" t="8741" r="100" b="27"/>
          <a:stretch/>
        </p:blipFill>
        <p:spPr bwMode="ltGray">
          <a:xfrm flipH="1">
            <a:off x="4202231" y="0"/>
            <a:ext cx="432619" cy="51450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533400" y="687502"/>
            <a:ext cx="3876473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 b="1">
                <a:solidFill>
                  <a:srgbClr val="7030A0"/>
                </a:solidFill>
                <a:latin typeface="Arial Rounded MT Bold"/>
                <a:cs typeface="Arial"/>
              </a:rPr>
              <a:t>Район ул. </a:t>
            </a:r>
            <a:r>
              <a:rPr lang="ru-RU" sz="1400" b="1">
                <a:solidFill>
                  <a:srgbClr val="7030A0"/>
                </a:solidFill>
                <a:latin typeface="Arial Rounded MT Bold"/>
                <a:cs typeface="Arial"/>
              </a:rPr>
              <a:t>Подсинская</a:t>
            </a:r>
            <a:r>
              <a:rPr lang="ru-RU" sz="1400" b="1">
                <a:solidFill>
                  <a:srgbClr val="7030A0"/>
                </a:solidFill>
                <a:latin typeface="Arial Rounded MT Bold"/>
                <a:cs typeface="Arial"/>
              </a:rPr>
              <a:t> и ул. Красноармейская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81550" y="2197328"/>
            <a:ext cx="4292934" cy="263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 b="1">
                <a:solidFill>
                  <a:srgbClr val="00B050"/>
                </a:solidFill>
                <a:latin typeface="Arial Rounded MT Bold"/>
                <a:cs typeface="Arial"/>
              </a:rPr>
              <a:t>Наличие базовой станции МегаФон</a:t>
            </a:r>
            <a:r>
              <a:rPr lang="en-US" sz="1400" b="1">
                <a:solidFill>
                  <a:srgbClr val="00B050"/>
                </a:solidFill>
                <a:latin typeface="Arial Rounded MT Bold"/>
                <a:cs typeface="Arial"/>
              </a:rPr>
              <a:t>&amp;Yota </a:t>
            </a:r>
            <a:endParaRPr lang="ru-RU" sz="1400" b="1">
              <a:solidFill>
                <a:srgbClr val="00B050"/>
              </a:solidFill>
              <a:latin typeface="Arial Rounded MT Bold"/>
              <a:cs typeface="Arial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 b="1">
                <a:solidFill>
                  <a:srgbClr val="00B050"/>
                </a:solidFill>
                <a:latin typeface="Arial Rounded MT Bold"/>
                <a:cs typeface="Arial"/>
              </a:rPr>
              <a:t>д</a:t>
            </a:r>
            <a:r>
              <a:rPr lang="ru-RU" sz="1400" b="1">
                <a:solidFill>
                  <a:srgbClr val="00B050"/>
                </a:solidFill>
                <a:latin typeface="Arial Rounded MT Bold"/>
                <a:cs typeface="Arial"/>
              </a:rPr>
              <a:t>аёт возможность: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400" b="1">
              <a:solidFill>
                <a:srgbClr val="00B05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Вызвать экстренные службы или близких на помощь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Вызвать врача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Разговаривать по телефону с хорошим качеством голоса</a:t>
            </a:r>
            <a:endParaRPr lang="ru-RU" sz="1200" b="1">
              <a:solidFill>
                <a:srgbClr val="00B05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Пользоваться высокоскоростным Интернетом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Оплачивать покупки с телефона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Управлять устройствами «Умными домами», шлагбаумами,  камерами и т.д.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П</a:t>
            </a: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олучать сигналы оповещения от МЧС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Arial Rounded MT Bold"/>
                <a:cs typeface="Arial"/>
              </a:rPr>
              <a:t>Экономить заряд телефона, из-за близости размещения БС и меньшей излучаемой мощности телефона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746243" y="689006"/>
            <a:ext cx="4236788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Низкий уровень сигнала сотовой связи в 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районе ул. 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Подсинская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 и 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ул. Красноармейская:</a:t>
            </a: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Н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еудовлетворительное качество голосовой связи (прерывания, заикания, неразборчивая речь)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Отсутствие мобильного Интернета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П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олное отсутствие связи на первых этажах зданий, в магазинах и торговых павильонах</a:t>
            </a:r>
            <a:endParaRPr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732645" y="1970035"/>
            <a:ext cx="1515584" cy="1529121"/>
          </a:xfrm>
          <a:prstGeom prst="wedgeEllipseCallout">
            <a:avLst>
              <a:gd name="adj1" fmla="val 150006"/>
              <a:gd name="adj2" fmla="val -11691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endParaRPr lang="ru-RU" sz="16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9773" y="4317013"/>
            <a:ext cx="732638" cy="73810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760845" y="4782503"/>
            <a:ext cx="104394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1642411" y="4506503"/>
            <a:ext cx="2728929" cy="3262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800">
                <a:latin typeface="Calibri"/>
                <a:cs typeface="Calibri"/>
              </a:rPr>
              <a:t>В помещениях сигнал еще ниже на 10-15</a:t>
            </a:r>
            <a:r>
              <a:rPr lang="en-US" sz="800">
                <a:latin typeface="Calibri"/>
                <a:cs typeface="Calibri"/>
              </a:rPr>
              <a:t>dBm – </a:t>
            </a:r>
            <a:r>
              <a:rPr lang="ru-RU" sz="800">
                <a:latin typeface="Calibri"/>
                <a:cs typeface="Calibri"/>
              </a:rPr>
              <a:t>полный обрыв связи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1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0" name="Textplatzhalter 8"/>
          <p:cNvSpPr txBox="1"/>
          <p:nvPr/>
        </p:nvSpPr>
        <p:spPr bwMode="auto">
          <a:xfrm>
            <a:off x="368301" y="1650933"/>
            <a:ext cx="2998442" cy="2044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750"/>
              </a:spcBef>
              <a:buFontTx/>
              <a:buNone/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/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Font typeface="Arial"/>
              <a:buChar char="•"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Font typeface="Arial"/>
              <a:buChar char="•"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685800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Font typeface="Arial"/>
              <a:buChar char="•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6858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6858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7030A0"/>
                </a:solidFill>
                <a:cs typeface="Arial"/>
              </a:rPr>
              <a:t>П</a:t>
            </a:r>
            <a:r>
              <a:rPr lang="ru-RU" sz="1600">
                <a:solidFill>
                  <a:srgbClr val="7030A0"/>
                </a:solidFill>
                <a:cs typeface="Arial"/>
              </a:rPr>
              <a:t>ри </a:t>
            </a:r>
            <a:r>
              <a:rPr lang="ru-RU" sz="1600">
                <a:solidFill>
                  <a:srgbClr val="7030A0"/>
                </a:solidFill>
                <a:cs typeface="Arial"/>
              </a:rPr>
              <a:t>составлении программы развития сети мы </a:t>
            </a:r>
            <a:r>
              <a:rPr lang="ru-RU" sz="1600">
                <a:solidFill>
                  <a:srgbClr val="7030A0"/>
                </a:solidFill>
                <a:cs typeface="Arial"/>
              </a:rPr>
              <a:t>опираемся </a:t>
            </a:r>
            <a:r>
              <a:rPr lang="ru-RU" sz="1600">
                <a:solidFill>
                  <a:srgbClr val="7030A0"/>
                </a:solidFill>
                <a:cs typeface="Arial"/>
              </a:rPr>
              <a:t>на </a:t>
            </a:r>
            <a:r>
              <a:rPr lang="ru-RU" sz="1600">
                <a:solidFill>
                  <a:srgbClr val="7030A0"/>
                </a:solidFill>
                <a:cs typeface="Arial"/>
              </a:rPr>
              <a:t>обращения абонентов. Жители Минусинска регулярно отправляют </a:t>
            </a:r>
            <a:r>
              <a:rPr lang="ru-RU" sz="1600">
                <a:solidFill>
                  <a:srgbClr val="7030A0"/>
                </a:solidFill>
                <a:cs typeface="Arial"/>
              </a:rPr>
              <a:t>в компанию </a:t>
            </a:r>
            <a:r>
              <a:rPr lang="ru-RU" sz="1600">
                <a:solidFill>
                  <a:srgbClr val="7030A0"/>
                </a:solidFill>
                <a:cs typeface="Arial"/>
              </a:rPr>
              <a:t>и </a:t>
            </a:r>
            <a:r>
              <a:rPr lang="ru-RU" sz="1600">
                <a:solidFill>
                  <a:srgbClr val="7030A0"/>
                </a:solidFill>
                <a:cs typeface="Arial"/>
              </a:rPr>
              <a:t>Минцифру</a:t>
            </a:r>
            <a:r>
              <a:rPr lang="ru-RU" sz="1600">
                <a:solidFill>
                  <a:srgbClr val="7030A0"/>
                </a:solidFill>
                <a:cs typeface="Arial"/>
              </a:rPr>
              <a:t> Красноярского края заявки </a:t>
            </a:r>
            <a:r>
              <a:rPr lang="ru-RU" sz="1600">
                <a:solidFill>
                  <a:srgbClr val="7030A0"/>
                </a:solidFill>
                <a:cs typeface="Arial"/>
              </a:rPr>
              <a:t>на улучшение </a:t>
            </a:r>
            <a:r>
              <a:rPr lang="ru-RU" sz="1600">
                <a:solidFill>
                  <a:srgbClr val="7030A0"/>
                </a:solidFill>
                <a:cs typeface="Arial"/>
              </a:rPr>
              <a:t>качества связи</a:t>
            </a:r>
            <a:endParaRPr lang="ru-RU" sz="1600">
              <a:solidFill>
                <a:srgbClr val="7030A0"/>
              </a:solidFill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94176" y="835079"/>
            <a:ext cx="5306756" cy="353645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969898" y="119798"/>
            <a:ext cx="7344008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В МегаФон и </a:t>
            </a:r>
            <a:r>
              <a:rPr lang="ru-RU" sz="1600">
                <a:solidFill>
                  <a:schemeClr val="bg2"/>
                </a:solidFill>
                <a:latin typeface="GT Walsheim v2 Manual Bold"/>
              </a:rPr>
              <a:t>Минцифру</a:t>
            </a:r>
            <a:r>
              <a:rPr lang="ru-RU" sz="1600">
                <a:solidFill>
                  <a:schemeClr val="bg2"/>
                </a:solidFill>
                <a:latin typeface="GT Walsheim v2 Manual Bold"/>
              </a:rPr>
              <a:t> поступают заявки на улучшение связи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2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90027" y="119798"/>
            <a:ext cx="3059458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Что такое базовая станция? 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3330" y="774699"/>
            <a:ext cx="1825269" cy="40530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3044370" y="726983"/>
            <a:ext cx="2569029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Направленная антенна - 3шт</a:t>
            </a:r>
            <a:endParaRPr/>
          </a:p>
        </p:txBody>
      </p:sp>
      <p:cxnSp>
        <p:nvCxnSpPr>
          <p:cNvPr id="11" name="Прямая со стрелкой 10"/>
          <p:cNvCxnSpPr>
            <a:cxnSpLocks/>
            <a:stCxn id="10" idx="1"/>
          </p:cNvCxnSpPr>
          <p:nvPr/>
        </p:nvCxnSpPr>
        <p:spPr bwMode="auto">
          <a:xfrm flipH="1">
            <a:off x="2062264" y="860866"/>
            <a:ext cx="982107" cy="53534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006271" y="1734876"/>
            <a:ext cx="256902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Внешние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радиомодули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(RRU -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Remote radio unit)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приемо-передатчики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мощностью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10-40 Вт. Количество от 3х до 12 шт.</a:t>
            </a: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 bwMode="auto">
          <a:xfrm flipH="1">
            <a:off x="2013227" y="1938609"/>
            <a:ext cx="980344" cy="15054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2961821" y="3176326"/>
            <a:ext cx="216897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Внутренний блок базовой станции 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(BBU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–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 Baseband unit)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1шт и источник электропитания</a:t>
            </a:r>
            <a:endParaRPr/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>
            <a:off x="1981477" y="3386409"/>
            <a:ext cx="980344" cy="15054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 bwMode="auto">
          <a:xfrm>
            <a:off x="5635558" y="564568"/>
            <a:ext cx="327497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Базовые станции это комплекс приемо-передающего оборудования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осуществляющие 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связь с конечным абонентским устройством – сотовым 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телефоном. Состоят из</a:t>
            </a:r>
            <a:r>
              <a:rPr lang="en-US" sz="140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трёх антенн, приемопередатчиков (</a:t>
            </a:r>
            <a:r>
              <a:rPr lang="en-US" sz="1400" b="1">
                <a:solidFill>
                  <a:srgbClr val="00B050"/>
                </a:solidFill>
                <a:latin typeface="Calibri"/>
                <a:cs typeface="Calibri"/>
              </a:rPr>
              <a:t>RRU)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 и внутреннего блока базовой станции (</a:t>
            </a:r>
            <a:r>
              <a:rPr lang="en-US" sz="1400" b="1">
                <a:solidFill>
                  <a:srgbClr val="00B050"/>
                </a:solidFill>
                <a:latin typeface="Calibri"/>
                <a:cs typeface="Calibri"/>
              </a:rPr>
              <a:t>BBU)</a:t>
            </a:r>
            <a:r>
              <a:rPr lang="ru-RU" sz="1400" b="1">
                <a:solidFill>
                  <a:srgbClr val="00B050"/>
                </a:solidFill>
                <a:latin typeface="Calibri"/>
                <a:cs typeface="Calibri"/>
              </a:rPr>
              <a:t>. Объединены в сеть при помощи волоконно-оптических или радиорелейных линий связи</a:t>
            </a:r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73588" y="2801566"/>
            <a:ext cx="2965277" cy="197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16662" y="4143982"/>
            <a:ext cx="662375" cy="6662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9405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09177" y="3505728"/>
            <a:ext cx="8249759" cy="1361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algn="just" defTabSz="515501"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Для сотовой связи используются частоты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900/1800/2100/2600 МГц.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Это микроволновый диапазон, находящийся между радиоволнами и инфракрасным спектром. Излучение в данном диапазоне является неионизирующим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и не оказывает вреда на клетки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живых организмов.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В данном диапазоне работают сотовые телефоны, домашние 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Wi-Fi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роутеры (2450/5100/6000 МГц), СВЧ печи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450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МГц),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ппараты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микроволновой физиотерапии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(40000-78000 МГц).</a:t>
            </a:r>
            <a:endParaRPr/>
          </a:p>
          <a:p>
            <a:pPr algn="just" defTabSz="515501"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515501"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Воздействие микроволн ощущается в виде тепла. Происходит нагрев при попадании молекул воды в СВЧ поле большой мощности (более сотен Ватт). Пример – микроволновая печь, где мощность составляет порядка 700 – 1000 Вт. </a:t>
            </a: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34" name="Группа 33"/>
          <p:cNvGrpSpPr/>
          <p:nvPr/>
        </p:nvGrpSpPr>
        <p:grpSpPr bwMode="auto">
          <a:xfrm>
            <a:off x="687421" y="629056"/>
            <a:ext cx="7978626" cy="2821022"/>
            <a:chOff x="555840" y="742519"/>
            <a:chExt cx="8252879" cy="32465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77516" y="742519"/>
              <a:ext cx="7982284" cy="2872497"/>
            </a:xfrm>
            <a:prstGeom prst="rect">
              <a:avLst/>
            </a:prstGeom>
          </p:spPr>
        </p:pic>
        <p:sp>
          <p:nvSpPr>
            <p:cNvPr id="16" name="Скругленный прямоугольник 15"/>
            <p:cNvSpPr/>
            <p:nvPr/>
          </p:nvSpPr>
          <p:spPr bwMode="auto">
            <a:xfrm>
              <a:off x="5909732" y="3596333"/>
              <a:ext cx="2898987" cy="37152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 anchorCtr="0"/>
            <a:lstStyle/>
            <a:p>
              <a:pPr algn="ctr">
                <a:defRPr/>
              </a:pPr>
              <a:r>
                <a:rPr lang="ru-RU" sz="1200" b="1">
                  <a:solidFill>
                    <a:srgbClr val="FF0000"/>
                  </a:solidFill>
                  <a:latin typeface="Calibri"/>
                  <a:cs typeface="Calibri"/>
                </a:rPr>
                <a:t>и</a:t>
              </a:r>
              <a:r>
                <a:rPr lang="ru-RU" sz="1200" b="1">
                  <a:solidFill>
                    <a:srgbClr val="FF0000"/>
                  </a:solidFill>
                  <a:latin typeface="Calibri"/>
                  <a:cs typeface="Calibri"/>
                </a:rPr>
                <a:t>онизирующее излучение </a:t>
              </a:r>
              <a:endParaRPr/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555840" y="3617565"/>
              <a:ext cx="5159701" cy="37152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 anchorCtr="0"/>
            <a:lstStyle/>
            <a:p>
              <a:pPr algn="ctr">
                <a:defRPr/>
              </a:pPr>
              <a:r>
                <a:rPr lang="ru-RU" sz="1200" b="1">
                  <a:solidFill>
                    <a:srgbClr val="00B050"/>
                  </a:solidFill>
                  <a:latin typeface="Calibri"/>
                  <a:cs typeface="Calibri"/>
                </a:rPr>
                <a:t>неионизирующее излучение </a:t>
              </a:r>
              <a:endParaRPr/>
            </a:p>
          </p:txBody>
        </p:sp>
      </p:grpSp>
      <p:pic>
        <p:nvPicPr>
          <p:cNvPr id="19" name="Picture 580"/>
          <p:cNvPicPr>
            <a:picLocks noChangeAspect="1"/>
          </p:cNvPicPr>
          <p:nvPr/>
        </p:nvPicPr>
        <p:blipFill>
          <a:blip r:embed="rId6">
            <a:alphaModFix amt="35000"/>
          </a:blip>
          <a:srcRect l="29398" t="8741" r="100" b="27"/>
          <a:stretch/>
        </p:blipFill>
        <p:spPr bwMode="ltGray">
          <a:xfrm flipH="1">
            <a:off x="5396905" y="0"/>
            <a:ext cx="432619" cy="336577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905720" y="119798"/>
            <a:ext cx="5054093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На каких частотах работают базовые станции?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072384" y="629920"/>
            <a:ext cx="347472" cy="2491232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4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6228" y="960862"/>
            <a:ext cx="2735136" cy="205366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80329" y="685677"/>
            <a:ext cx="4859065" cy="1792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algn="just" defTabSz="515501">
              <a:defRPr/>
            </a:pP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Основа любой микроволновой печи это электровакуумный прибор – магнетрон. Он 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и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злучает электромагнитные волны на частоте 245</a:t>
            </a:r>
            <a:r>
              <a:rPr lang="en-US" sz="1600" b="1">
                <a:solidFill>
                  <a:srgbClr val="7030A0"/>
                </a:solidFill>
                <a:latin typeface="Calibri"/>
                <a:cs typeface="Calibri"/>
              </a:rPr>
              <a:t>0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 МГц, близкой к частоте оборудования сотовой связи. При этом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выходная мощность магнетрона в десятки раз выше, чем мощность  передатчика </a:t>
            </a:r>
            <a:r>
              <a:rPr lang="en-US" sz="1600" b="1">
                <a:solidFill>
                  <a:srgbClr val="7030A0"/>
                </a:solidFill>
                <a:latin typeface="Calibri"/>
                <a:cs typeface="Calibri"/>
              </a:rPr>
              <a:t>RRU</a:t>
            </a:r>
            <a:r>
              <a:rPr lang="en-US" sz="16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и составляет в среднем 700 – 1000 Вт.</a:t>
            </a:r>
            <a:endParaRPr lang="en-US" sz="16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085662" y="116075"/>
            <a:ext cx="3836533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Как происходит нагрев в СВЧ поле?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50215" y="3805637"/>
            <a:ext cx="3342874" cy="56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algn="ctr" defTabSz="515501">
              <a:defRPr/>
            </a:pP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Частота 245</a:t>
            </a:r>
            <a:r>
              <a:rPr lang="en-US" sz="1600" b="1">
                <a:solidFill>
                  <a:srgbClr val="7030A0"/>
                </a:solidFill>
                <a:latin typeface="Calibri"/>
                <a:cs typeface="Calibri"/>
              </a:rPr>
              <a:t>0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 МГц</a:t>
            </a:r>
            <a:endParaRPr/>
          </a:p>
          <a:p>
            <a:pPr algn="ctr" defTabSz="515501">
              <a:defRPr/>
            </a:pP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Мощность </a:t>
            </a:r>
            <a:r>
              <a:rPr lang="ru-RU" sz="1600" b="1">
                <a:solidFill>
                  <a:srgbClr val="7030A0"/>
                </a:solidFill>
                <a:latin typeface="Arial"/>
                <a:cs typeface="Arial"/>
              </a:rPr>
              <a:t>~</a:t>
            </a:r>
            <a:r>
              <a:rPr lang="ru-RU" sz="1600" b="1">
                <a:solidFill>
                  <a:srgbClr val="7030A0"/>
                </a:solidFill>
                <a:latin typeface="Calibri"/>
                <a:cs typeface="Calibri"/>
              </a:rPr>
              <a:t>1000Вт</a:t>
            </a:r>
            <a:endParaRPr lang="ru-RU" sz="16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" name="Овальная выноска 1"/>
          <p:cNvSpPr/>
          <p:nvPr/>
        </p:nvSpPr>
        <p:spPr bwMode="auto">
          <a:xfrm>
            <a:off x="5088834" y="2928730"/>
            <a:ext cx="2173357" cy="2110340"/>
          </a:xfrm>
          <a:prstGeom prst="wedgeEllipseCallout">
            <a:avLst>
              <a:gd name="adj1" fmla="val -133622"/>
              <a:gd name="adj2" fmla="val -8779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endParaRPr lang="ru-RU" sz="16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03318" y="3282315"/>
            <a:ext cx="1319397" cy="1395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5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085662" y="116075"/>
            <a:ext cx="5256770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Мощность передатчика </a:t>
            </a:r>
            <a:r>
              <a:rPr lang="en-US" sz="1600">
                <a:solidFill>
                  <a:schemeClr val="bg2"/>
                </a:solidFill>
                <a:latin typeface="GT Walsheim v2 Manual Bold"/>
              </a:rPr>
              <a:t>RRU </a:t>
            </a:r>
            <a:r>
              <a:rPr lang="ru-RU" sz="1600">
                <a:solidFill>
                  <a:schemeClr val="bg2"/>
                </a:solidFill>
                <a:latin typeface="GT Walsheim v2 Manual Bold"/>
              </a:rPr>
              <a:t>на базовой станции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314" y="1428723"/>
            <a:ext cx="2084908" cy="1636401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345021" y="765361"/>
            <a:ext cx="4572000" cy="117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>
            <a:defPPr>
              <a:defRPr lang="en-US"/>
            </a:defPPr>
            <a:lvl1pPr defTabSz="515501">
              <a:defRPr sz="1200" b="1">
                <a:solidFill>
                  <a:srgbClr val="7030A0"/>
                </a:solidFill>
                <a:cs typeface="Arial"/>
              </a:defRPr>
            </a:lvl1pPr>
          </a:lstStyle>
          <a:p>
            <a:pPr algn="just">
              <a:defRPr/>
            </a:pPr>
            <a:r>
              <a:rPr lang="ru-RU">
                <a:latin typeface="Calibri"/>
                <a:cs typeface="Calibri"/>
              </a:rPr>
              <a:t>Приемопередатчик </a:t>
            </a:r>
            <a:r>
              <a:rPr lang="ru-RU">
                <a:latin typeface="Calibri"/>
                <a:cs typeface="Calibri"/>
              </a:rPr>
              <a:t>базовой станции (</a:t>
            </a:r>
            <a:r>
              <a:rPr lang="en-US">
                <a:latin typeface="Calibri"/>
                <a:cs typeface="Calibri"/>
              </a:rPr>
              <a:t>RRU)</a:t>
            </a:r>
            <a:r>
              <a:rPr lang="ru-RU">
                <a:latin typeface="Calibri"/>
                <a:cs typeface="Calibri"/>
              </a:rPr>
              <a:t> </a:t>
            </a:r>
            <a:r>
              <a:rPr lang="ru-RU">
                <a:latin typeface="Calibri"/>
                <a:cs typeface="Calibri"/>
              </a:rPr>
              <a:t>работает </a:t>
            </a:r>
            <a:r>
              <a:rPr lang="ru-RU">
                <a:latin typeface="Calibri"/>
                <a:cs typeface="Calibri"/>
              </a:rPr>
              <a:t>на </a:t>
            </a:r>
            <a:r>
              <a:rPr lang="ru-RU">
                <a:latin typeface="Calibri"/>
                <a:cs typeface="Calibri"/>
              </a:rPr>
              <a:t>частотах близких к частоте микроволновки: 900/1800/</a:t>
            </a:r>
            <a:r>
              <a:rPr lang="en-US">
                <a:latin typeface="Calibri"/>
                <a:cs typeface="Calibri"/>
              </a:rPr>
              <a:t>2100/</a:t>
            </a:r>
            <a:r>
              <a:rPr lang="ru-RU">
                <a:latin typeface="Calibri"/>
                <a:cs typeface="Calibri"/>
              </a:rPr>
              <a:t>2600 МГц. При этом </a:t>
            </a:r>
            <a:r>
              <a:rPr lang="ru-RU">
                <a:latin typeface="Calibri"/>
                <a:cs typeface="Calibri"/>
              </a:rPr>
              <a:t>выходная мощность </a:t>
            </a:r>
            <a:r>
              <a:rPr lang="ru-RU">
                <a:latin typeface="Calibri"/>
                <a:cs typeface="Calibri"/>
              </a:rPr>
              <a:t>в десятки раз ниже и составляет порядка 10 </a:t>
            </a:r>
            <a:r>
              <a:rPr lang="ru-RU">
                <a:latin typeface="Calibri"/>
                <a:cs typeface="Calibri"/>
              </a:rPr>
              <a:t>– </a:t>
            </a:r>
            <a:r>
              <a:rPr lang="ru-RU">
                <a:latin typeface="Calibri"/>
                <a:cs typeface="Calibri"/>
              </a:rPr>
              <a:t>40 Вт. Тепловой эффект от передатчика сотовой связи не ощутим ни от передатчика, ни на соединительных кабелях, ни на антенне.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1510" y="747823"/>
            <a:ext cx="2160601" cy="6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defTabSz="515501">
              <a:defRPr/>
            </a:pPr>
            <a:r>
              <a:rPr lang="ru-RU" sz="3600" b="1">
                <a:solidFill>
                  <a:srgbClr val="7030A0"/>
                </a:solidFill>
                <a:cs typeface="Arial"/>
              </a:rPr>
              <a:t>10-40Вт</a:t>
            </a:r>
            <a:endParaRPr lang="ru-RU" sz="3600" b="1">
              <a:solidFill>
                <a:srgbClr val="7030A0"/>
              </a:solidFill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351507" y="1992000"/>
            <a:ext cx="4578484" cy="2654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algn="just" defTabSz="515501"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Согласно санитарным правилам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и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нормам СанПиН 2.1.8/2.2.4.1393-03 «Гигиенические требования к размещению и эксплуатации передающих радиотехнических объектов» п.3.13, для передающего радиотехнического оборудования мощностью не более 10 Вт, работающего в диапазоне 30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МГц – 300 ГГц </a:t>
            </a:r>
            <a:r>
              <a:rPr lang="ru-RU" sz="1200" b="1" u="sng">
                <a:solidFill>
                  <a:srgbClr val="7030A0"/>
                </a:solidFill>
                <a:latin typeface="Calibri"/>
                <a:cs typeface="Calibri"/>
              </a:rPr>
              <a:t>не требуется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 получения санитарно-эпидемиологического заключения.</a:t>
            </a:r>
            <a:endParaRPr/>
          </a:p>
          <a:p>
            <a:pPr algn="just" defTabSz="515501"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515501"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515501"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Поскольку мощность </a:t>
            </a:r>
            <a:r>
              <a:rPr lang="en-US" sz="1200" b="1">
                <a:solidFill>
                  <a:srgbClr val="7030A0"/>
                </a:solidFill>
                <a:latin typeface="Calibri"/>
                <a:cs typeface="Calibri"/>
              </a:rPr>
              <a:t>RRU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превышает 10 Вт, на каждую базовую станцию сотовой связи оформляется проектная документация «Расчет санитарно-защитной зоны и зоны ограничения застройки», выполняется экспертиза проекта и выдается санитарно-эпидемиологическое заключение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Роспотребнадзора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43518" y="3130581"/>
            <a:ext cx="1991028" cy="15944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2414641" y="2106452"/>
            <a:ext cx="1839049" cy="6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00" tIns="34261" rIns="68500" bIns="34261">
            <a:spAutoFit/>
          </a:bodyPr>
          <a:lstStyle/>
          <a:p>
            <a:pPr defTabSz="515501">
              <a:defRPr/>
            </a:pPr>
            <a:r>
              <a:rPr lang="ru-RU" sz="3600" b="1">
                <a:solidFill>
                  <a:srgbClr val="7030A0"/>
                </a:solidFill>
                <a:latin typeface="Arial"/>
                <a:cs typeface="Arial"/>
              </a:rPr>
              <a:t>0,2-</a:t>
            </a:r>
            <a:r>
              <a:rPr lang="ru-RU" sz="3600" b="1">
                <a:solidFill>
                  <a:srgbClr val="7030A0"/>
                </a:solidFill>
                <a:cs typeface="Arial"/>
              </a:rPr>
              <a:t>2Вт</a:t>
            </a:r>
            <a:endParaRPr lang="ru-RU" sz="3600" b="1">
              <a:solidFill>
                <a:srgbClr val="7030A0"/>
              </a:solidFill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273100" y="2645040"/>
            <a:ext cx="2078407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В зависимости от диапазона и удаленности от БС</a:t>
            </a: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6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63023" y="126673"/>
            <a:ext cx="6546730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М</a:t>
            </a:r>
            <a:r>
              <a:rPr lang="ru-RU" sz="1600">
                <a:solidFill>
                  <a:schemeClr val="bg2"/>
                </a:solidFill>
                <a:latin typeface="GT Walsheim v2 Manual Bold"/>
              </a:rPr>
              <a:t>еры для соблюдения гигиенических нормативов 10мкВт/см2 </a:t>
            </a:r>
            <a:endParaRPr/>
          </a:p>
        </p:txBody>
      </p:sp>
      <p:pic>
        <p:nvPicPr>
          <p:cNvPr id="79880" name="Picture 8" descr="https://stroysar.ru/Userfiles/pub/img-main/2402/Shema_izluchenie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44691" y="708669"/>
            <a:ext cx="3857658" cy="177966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 bwMode="auto">
          <a:xfrm>
            <a:off x="4356300" y="524904"/>
            <a:ext cx="4651513" cy="485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4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Calibri"/>
                <a:cs typeface="Calibri"/>
              </a:rPr>
              <a:t>Узкая диаграмма направленности у антенн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У антенны ярко выраженный главный луч.  Ширина диаграммы направленности в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горизонтальной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плоскости составляет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60°, в вертикальной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плоскости не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более 15°. Это позволяет лучу проходить на безопасной высоте (более 2 метров) над крышами жилых домов и зданий.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Calibri"/>
                <a:cs typeface="Calibri"/>
              </a:rPr>
              <a:t>Антенны не направляют на жилые дома 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СВЧ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сильно затухает в атмосфере земли.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Электромагнитное поле с высоким уровнем ППЭ распространяется строго перед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антенной на расстоянии не более 60-70 метров. </a:t>
            </a: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Далее уровень затухает  ниже 10 мкВт/см2. Если расстояние до зданий меньше, то антенны отворачивают от здания.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171450" indent="-17145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00B050"/>
                </a:solidFill>
                <a:latin typeface="Calibri"/>
                <a:cs typeface="Calibri"/>
              </a:rPr>
              <a:t> Уменьшение мощностей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200" b="1">
                <a:solidFill>
                  <a:srgbClr val="7030A0"/>
                </a:solidFill>
                <a:latin typeface="Calibri"/>
                <a:cs typeface="Calibri"/>
              </a:rPr>
              <a:t>Если в одной точке размещаются несколько сотовых операторов, расчет электромагнитного поля ведется суммарно для всех. Операторы договариваются о взаимном снижении мощностей, если суммарный уровень превышает предельно-допустимый.</a:t>
            </a: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endParaRPr lang="ru-RU" sz="12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1107" y="2690981"/>
            <a:ext cx="2005057" cy="1998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79881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3C6A9-09AF-44EB-BB3F-3943791E8916}" type="slidenum">
              <a:rPr lang="ru-RU">
                <a:solidFill>
                  <a:srgbClr val="000000"/>
                </a:solidFill>
              </a:rPr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1880" y="117035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51202" y="117132"/>
            <a:ext cx="358571" cy="3467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7" tIns="35964" rIns="71927" bIns="35964" rtlCol="0" anchor="t" anchorCtr="0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97400" y="147299"/>
            <a:ext cx="6402106" cy="3715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>
              <a:defRPr/>
            </a:pPr>
            <a:r>
              <a:rPr lang="ru-RU" sz="1600">
                <a:solidFill>
                  <a:schemeClr val="bg2"/>
                </a:solidFill>
                <a:latin typeface="GT Walsheim v2 Manual Bold"/>
              </a:rPr>
              <a:t>Предпочтения при размещении базовых станций на крышах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909224" y="870588"/>
            <a:ext cx="3957074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4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Размещение абсолютно безопасно для людей, находящихся на крышах и для жителей верхних этажей, т.к. антенны абсолютно не излучают вниз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Эстетически более привлекательно, чем вид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 </a:t>
            </a: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из окна антенно-мачтовых сооружений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Размещение возмездное. Оплата идёт на лицевой счет дома на общедомовые нужны (капитальный ремонт, детские площадки, шлагбаумы и т.д.)</a:t>
            </a:r>
            <a:endParaRPr/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Близость базовой станции это качество связи, быстрый мобильный Интернет, низкая мощность и длительный заряд телефона</a:t>
            </a:r>
            <a:endParaRPr/>
          </a:p>
          <a:p>
            <a:pPr algn="just" defTabSz="801975">
              <a:lnSpc>
                <a:spcPct val="95000"/>
              </a:lnSpc>
              <a:spcBef>
                <a:spcPts val="0"/>
              </a:spcBef>
              <a:defRPr/>
            </a:pP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  <a:p>
            <a:pPr marL="342900" indent="-342900" algn="just" defTabSz="801975">
              <a:lnSpc>
                <a:spcPct val="95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1200" b="1">
                <a:solidFill>
                  <a:srgbClr val="7030A0"/>
                </a:solidFill>
                <a:latin typeface="Arial Rounded MT Bold"/>
                <a:cs typeface="Arial"/>
              </a:rPr>
              <a:t>Возможность управлять шлагбаумами во дворе, сигнализациями и любыми устройствами, имеющими </a:t>
            </a:r>
            <a:r>
              <a:rPr lang="en-US" sz="1200" b="1">
                <a:solidFill>
                  <a:srgbClr val="7030A0"/>
                </a:solidFill>
                <a:latin typeface="Arial Rounded MT Bold"/>
                <a:cs typeface="Arial"/>
              </a:rPr>
              <a:t>SIM</a:t>
            </a:r>
            <a:endParaRPr lang="ru-RU" sz="1200" b="1">
              <a:solidFill>
                <a:srgbClr val="7030A0"/>
              </a:solidFill>
              <a:latin typeface="Arial Rounded MT Bold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14" y="1095982"/>
            <a:ext cx="4230566" cy="321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017_MegaFon">
  <a:themeElements>
    <a:clrScheme name="Megaph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B93C"/>
      </a:accent1>
      <a:accent2>
        <a:srgbClr val="731982"/>
      </a:accent2>
      <a:accent3>
        <a:srgbClr val="5BD9E5"/>
      </a:accent3>
      <a:accent4>
        <a:srgbClr val="444189"/>
      </a:accent4>
      <a:accent5>
        <a:srgbClr val="FFA717"/>
      </a:accent5>
      <a:accent6>
        <a:srgbClr val="EB5A40"/>
      </a:accent6>
      <a:hlink>
        <a:srgbClr val="0563C1"/>
      </a:hlink>
      <a:folHlink>
        <a:srgbClr val="954F72"/>
      </a:folHlink>
    </a:clrScheme>
    <a:fontScheme name="Benutzerdefiniert 5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Произвольный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Maximilian Jung</dc:creator>
  <cp:keywords/>
  <dc:description/>
  <dc:identifier/>
  <dc:language/>
  <cp:lastModifiedBy>Аноним</cp:lastModifiedBy>
  <cp:revision>434</cp:revision>
  <dcterms:created xsi:type="dcterms:W3CDTF">2017-12-18T14:25:56Z</dcterms:created>
  <dcterms:modified xsi:type="dcterms:W3CDTF">2025-03-28T02:38:49Z</dcterms:modified>
  <cp:category/>
  <cp:contentStatus/>
  <cp:version/>
</cp:coreProperties>
</file>