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4" r:id="rId5"/>
    <p:sldId id="267" r:id="rId6"/>
    <p:sldId id="261" r:id="rId7"/>
    <p:sldId id="262" r:id="rId8"/>
    <p:sldId id="260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gif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348" y="0"/>
            <a:ext cx="9151347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ОБЩЕОТРАСЛЕВЫХ ПРОЕКТОВ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krskinvest.ru/public/uploads/c4d1dbe9aaa3878979e4133af2055aea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305" r="8333" b="7307"/>
          <a:stretch/>
        </p:blipFill>
        <p:spPr bwMode="auto">
          <a:xfrm>
            <a:off x="5652120" y="5013176"/>
            <a:ext cx="3495522" cy="1844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9" y="1268760"/>
            <a:ext cx="4104456" cy="1891145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9" y="3147728"/>
            <a:ext cx="4104456" cy="254317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75" y="3645024"/>
            <a:ext cx="4067944" cy="204587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75" y="1268760"/>
            <a:ext cx="4067944" cy="237626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69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1623862" cy="1944216"/>
          </a:xfrm>
          <a:prstGeom prst="rect">
            <a:avLst/>
          </a:prstGeom>
          <a:noFill/>
          <a:ln>
            <a:noFill/>
          </a:ln>
          <a:effectLst>
            <a:reflection stA="6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8" y="4725144"/>
            <a:ext cx="1037109" cy="1037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-7348" y="0"/>
            <a:ext cx="9151347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бизнеса в государственной поддержке зависят от масштабов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стадии развития производства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355" y="2708920"/>
            <a:ext cx="18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бизнес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355" y="4355812"/>
            <a:ext cx="176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бизнес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485" y="5877272"/>
            <a:ext cx="1457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бизнес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5" y="3112047"/>
            <a:ext cx="2424541" cy="1065522"/>
          </a:xfrm>
          <a:prstGeom prst="rect">
            <a:avLst/>
          </a:prstGeom>
          <a:effectLst>
            <a:reflection stA="21000" endPos="65000" dist="50800" dir="5400000" sy="-100000" algn="bl" rotWithShape="0"/>
          </a:effec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667507"/>
              </p:ext>
            </p:extLst>
          </p:nvPr>
        </p:nvGraphicFramePr>
        <p:xfrm>
          <a:off x="2987825" y="764706"/>
          <a:ext cx="5760639" cy="50690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0213"/>
                <a:gridCol w="1920213"/>
                <a:gridCol w="1920213"/>
              </a:tblGrid>
              <a:tr h="16658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рисков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технологического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</a:t>
                      </a: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крупных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НИОКР</a:t>
                      </a: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прорывных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средств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реализации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инвестиционных проектов</a:t>
                      </a: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Поддержка долгосрочных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проектов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техперевооружению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модернизации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658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рисков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технологического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</a:t>
                      </a: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НИОКР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прикладных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средств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реализации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инвестиционных проектов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доступного финансирования</a:t>
                      </a: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Продвижение на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зарубежные рынки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658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условий для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создания новых продуктов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инфраструктуры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средств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реализации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инвестиционных проектов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проектов по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расширению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43" y="5847075"/>
            <a:ext cx="504056" cy="5040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35990" y="6300215"/>
            <a:ext cx="1405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04571" y="5713858"/>
            <a:ext cx="576064" cy="5760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75807" y="6289922"/>
            <a:ext cx="163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32" y="5762253"/>
            <a:ext cx="878651" cy="59773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118795" y="6320699"/>
            <a:ext cx="1263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73" y="5877272"/>
            <a:ext cx="513072" cy="482714"/>
          </a:xfrm>
          <a:prstGeom prst="rect">
            <a:avLst/>
          </a:prstGeom>
        </p:spPr>
      </p:pic>
      <p:sp>
        <p:nvSpPr>
          <p:cNvPr id="28" name="Стрелка вправо 27"/>
          <p:cNvSpPr/>
          <p:nvPr/>
        </p:nvSpPr>
        <p:spPr>
          <a:xfrm>
            <a:off x="7476346" y="6034315"/>
            <a:ext cx="547997" cy="15630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krskinvest.ru/public/uploads/c4d1dbe9aaa3878979e4133af2055aea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305" r="8333" b="7307"/>
          <a:stretch/>
        </p:blipFill>
        <p:spPr bwMode="auto">
          <a:xfrm>
            <a:off x="2642575" y="5023775"/>
            <a:ext cx="3495522" cy="1844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65" y="5507432"/>
            <a:ext cx="670560" cy="670560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42" y="4179025"/>
            <a:ext cx="1079303" cy="6868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7348" y="0"/>
            <a:ext cx="9151347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 поддержкой можно обратиться как к органам власти, так и к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государственным институтам развития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212432"/>
              </p:ext>
            </p:extLst>
          </p:nvPr>
        </p:nvGraphicFramePr>
        <p:xfrm>
          <a:off x="179512" y="1610755"/>
          <a:ext cx="2736304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со стороны Российской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Субсидирование процентных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ставок по кредитам;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Субсидирование затрат на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пополнение оборот. средств;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Субсидирование и поддержка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НИОКР;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Субсидирование капитальных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затрат, бюджетные инвестиции;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гарантии;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инструменты в рамках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госпрограмм;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Преференции в сфере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государственных закупок;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 инвестиционные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контракты;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внешнеэкономической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поддержка.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475367"/>
              </p:ext>
            </p:extLst>
          </p:nvPr>
        </p:nvGraphicFramePr>
        <p:xfrm>
          <a:off x="3203848" y="1628800"/>
          <a:ext cx="2736304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4990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Институты развития Федерального уровня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9308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прямого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(невозвратного, венчурного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долгового);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поддержка.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381443"/>
              </p:ext>
            </p:extLst>
          </p:nvPr>
        </p:nvGraphicFramePr>
        <p:xfrm>
          <a:off x="6167952" y="1615660"/>
          <a:ext cx="280831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Институты развития регионального уровня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прямого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финансирования,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невозвратного, венчурного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долгового;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инвестиции;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разных видов;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гарантии;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поддержка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промышленной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инфраструктуры;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поддержка.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169" y="5581552"/>
            <a:ext cx="679257" cy="515337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78" y="4936498"/>
            <a:ext cx="648072" cy="490537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798" y="5021080"/>
            <a:ext cx="1251437" cy="432048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390" y="5581553"/>
            <a:ext cx="434204" cy="522318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61" y="4113722"/>
            <a:ext cx="576064" cy="500252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21" y="3693250"/>
            <a:ext cx="706760" cy="477779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93250"/>
            <a:ext cx="772096" cy="485775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92" y="4408374"/>
            <a:ext cx="831926" cy="406015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25" y="4408374"/>
            <a:ext cx="749006" cy="411199"/>
          </a:xfrm>
          <a:prstGeom prst="rect">
            <a:avLst/>
          </a:prstGeom>
        </p:spPr>
      </p:pic>
      <p:pic>
        <p:nvPicPr>
          <p:cNvPr id="21" name="Рисунок 20" descr="Российская ассоциация частных инвесторов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03" y="3483429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45" y="4733063"/>
            <a:ext cx="666992" cy="4487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5" y="836711"/>
            <a:ext cx="1052557" cy="6597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91500"/>
            <a:ext cx="1141842" cy="67368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55" y="823602"/>
            <a:ext cx="1116163" cy="7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http://krskinvest.ru/public/uploads/c4d1dbe9aaa3878979e4133af2055aea.png"/>
          <p:cNvPicPr/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305" r="8333" b="7307"/>
          <a:stretch/>
        </p:blipFill>
        <p:spPr bwMode="auto">
          <a:xfrm rot="16200000">
            <a:off x="-897280" y="1214347"/>
            <a:ext cx="6777245" cy="4447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7348" y="0"/>
            <a:ext cx="9151347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общеотраслевых проектов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8" y="1528340"/>
            <a:ext cx="517854" cy="544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308" y="1542566"/>
            <a:ext cx="182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УФНС России по Красноярскому краю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94" y="2849340"/>
            <a:ext cx="511392" cy="5113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31925" y="2849340"/>
            <a:ext cx="21200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 и инновационного развития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6906" y="2093654"/>
            <a:ext cx="21759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развития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инвестиционной политики Красноярского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8" t="40570" r="57563" b="19573"/>
          <a:stretch/>
        </p:blipFill>
        <p:spPr bwMode="auto">
          <a:xfrm>
            <a:off x="3219504" y="2142927"/>
            <a:ext cx="576064" cy="550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6660232" y="926647"/>
            <a:ext cx="2304256" cy="530089"/>
          </a:xfrm>
          <a:prstGeom prst="rect">
            <a:avLst/>
          </a:prstGeom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000" b="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Гранты</a:t>
            </a:r>
            <a:endParaRPr lang="ru-RU" altLang="ru-RU" sz="2000" b="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Rectangle 10"/>
          <p:cNvSpPr txBox="1">
            <a:spLocks noChangeArrowheads="1"/>
          </p:cNvSpPr>
          <p:nvPr/>
        </p:nvSpPr>
        <p:spPr bwMode="auto">
          <a:xfrm>
            <a:off x="3568759" y="1401952"/>
            <a:ext cx="1808436" cy="530089"/>
          </a:xfrm>
          <a:prstGeom prst="rect">
            <a:avLst/>
          </a:prstGeom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000" b="0" kern="0" dirty="0" smtClean="0">
                <a:solidFill>
                  <a:schemeClr val="bg1"/>
                </a:solidFill>
              </a:rPr>
              <a:t>Субсидии</a:t>
            </a:r>
            <a:endParaRPr lang="ru-RU" altLang="ru-RU" sz="2000" b="0" kern="0" dirty="0">
              <a:solidFill>
                <a:schemeClr val="bg1"/>
              </a:solidFill>
            </a:endParaRPr>
          </a:p>
        </p:txBody>
      </p:sp>
      <p:sp>
        <p:nvSpPr>
          <p:cNvPr id="15" name="Rectangle 10"/>
          <p:cNvSpPr txBox="1">
            <a:spLocks noChangeArrowheads="1"/>
          </p:cNvSpPr>
          <p:nvPr/>
        </p:nvSpPr>
        <p:spPr bwMode="auto">
          <a:xfrm>
            <a:off x="179512" y="945346"/>
            <a:ext cx="2304256" cy="530089"/>
          </a:xfrm>
          <a:prstGeom prst="rect">
            <a:avLst/>
          </a:prstGeom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000" b="0" kern="0" dirty="0" smtClean="0">
                <a:solidFill>
                  <a:schemeClr val="bg1"/>
                </a:solidFill>
              </a:rPr>
              <a:t>Налоговые льготы</a:t>
            </a:r>
            <a:endParaRPr lang="ru-RU" altLang="ru-RU" sz="2000" b="0" kern="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46278" y="1738360"/>
            <a:ext cx="15660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занятости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Красноярского края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66997"/>
            <a:ext cx="502956" cy="515744"/>
          </a:xfrm>
          <a:prstGeom prst="rect">
            <a:avLst/>
          </a:prstGeom>
        </p:spPr>
      </p:pic>
      <p:sp>
        <p:nvSpPr>
          <p:cNvPr id="18" name="Rectangle 10"/>
          <p:cNvSpPr txBox="1">
            <a:spLocks noChangeArrowheads="1"/>
          </p:cNvSpPr>
          <p:nvPr/>
        </p:nvSpPr>
        <p:spPr bwMode="auto">
          <a:xfrm>
            <a:off x="111119" y="3789040"/>
            <a:ext cx="2441042" cy="633304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000" b="0" kern="0" dirty="0" smtClean="0">
                <a:solidFill>
                  <a:schemeClr val="bg1"/>
                </a:solidFill>
              </a:rPr>
              <a:t>Государственные гарантии</a:t>
            </a:r>
            <a:endParaRPr lang="ru-RU" altLang="ru-RU" sz="2000" b="0" kern="0" dirty="0">
              <a:solidFill>
                <a:schemeClr val="bg1"/>
              </a:solidFill>
            </a:endParaRPr>
          </a:p>
        </p:txBody>
      </p:sp>
      <p:sp>
        <p:nvSpPr>
          <p:cNvPr id="19" name="Rectangle 10"/>
          <p:cNvSpPr txBox="1">
            <a:spLocks noChangeArrowheads="1"/>
          </p:cNvSpPr>
          <p:nvPr/>
        </p:nvSpPr>
        <p:spPr bwMode="auto">
          <a:xfrm>
            <a:off x="3563888" y="4293096"/>
            <a:ext cx="1808436" cy="530089"/>
          </a:xfrm>
          <a:prstGeom prst="rect">
            <a:avLst/>
          </a:prstGeom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000" kern="0" dirty="0" smtClean="0">
                <a:solidFill>
                  <a:schemeClr val="bg1"/>
                </a:solidFill>
              </a:rPr>
              <a:t>Аренда</a:t>
            </a:r>
            <a:endParaRPr lang="ru-RU" altLang="ru-RU" sz="2000" b="0" kern="0" dirty="0">
              <a:solidFill>
                <a:schemeClr val="bg1"/>
              </a:solidFill>
            </a:endParaRPr>
          </a:p>
        </p:txBody>
      </p:sp>
      <p:sp>
        <p:nvSpPr>
          <p:cNvPr id="20" name="Rectangle 10"/>
          <p:cNvSpPr txBox="1">
            <a:spLocks noChangeArrowheads="1"/>
          </p:cNvSpPr>
          <p:nvPr/>
        </p:nvSpPr>
        <p:spPr bwMode="auto">
          <a:xfrm>
            <a:off x="6265132" y="3789041"/>
            <a:ext cx="2843807" cy="633304"/>
          </a:xfrm>
          <a:prstGeom prst="rect">
            <a:avLst/>
          </a:prstGeom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000" b="0" kern="0" dirty="0" smtClean="0">
                <a:solidFill>
                  <a:schemeClr val="bg1"/>
                </a:solidFill>
              </a:rPr>
              <a:t>Консультационная</a:t>
            </a:r>
            <a:r>
              <a:rPr lang="ru-RU" altLang="ru-RU" sz="2000" b="0" kern="0" dirty="0" smtClean="0"/>
              <a:t> </a:t>
            </a:r>
            <a:r>
              <a:rPr lang="ru-RU" altLang="ru-RU" sz="2000" b="0" kern="0" dirty="0" smtClean="0">
                <a:solidFill>
                  <a:schemeClr val="bg1"/>
                </a:solidFill>
              </a:rPr>
              <a:t>помощь</a:t>
            </a:r>
            <a:endParaRPr lang="ru-RU" altLang="ru-RU" sz="2000" b="0" kern="0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" y="4833113"/>
            <a:ext cx="863493" cy="6333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16214" y="4918932"/>
            <a:ext cx="167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Красноярского края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24" y="5028358"/>
            <a:ext cx="648072" cy="64807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07536" y="5055080"/>
            <a:ext cx="25868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по управлению государственным имуществом Красноярского края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95" y="5144152"/>
            <a:ext cx="863493" cy="57566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32560" y="4569576"/>
            <a:ext cx="24603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развития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инвестиционной политики Красноярского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48546" y="5288927"/>
            <a:ext cx="1890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исполнительной власти Красноярского края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8" t="40570" r="57563" b="19573"/>
          <a:stretch/>
        </p:blipFill>
        <p:spPr bwMode="auto">
          <a:xfrm>
            <a:off x="6367077" y="4569576"/>
            <a:ext cx="576064" cy="550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0" y="2523596"/>
            <a:ext cx="11334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12658">
            <a:off x="6301614" y="5774017"/>
            <a:ext cx="11334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77" y="2320115"/>
            <a:ext cx="88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7276" y="5724576"/>
            <a:ext cx="88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4697">
            <a:off x="4433879" y="3494099"/>
            <a:ext cx="561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4697">
            <a:off x="4347766" y="763735"/>
            <a:ext cx="510565" cy="48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2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://krskinvest.ru/public/uploads/c4d1dbe9aaa3878979e4133af2055aea.png"/>
          <p:cNvPicPr/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305" r="8333" b="7307"/>
          <a:stretch/>
        </p:blipFill>
        <p:spPr bwMode="auto">
          <a:xfrm rot="16200000">
            <a:off x="2283793" y="1243669"/>
            <a:ext cx="6777245" cy="4447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259904" y="1196752"/>
            <a:ext cx="5248200" cy="82830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</a:rPr>
              <a:t>Налоговая льгота по транспортному налогу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(Закон Красноярского края от 08.11.2007 №3-676)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61904" y="2196367"/>
            <a:ext cx="5248200" cy="12708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</a:rPr>
              <a:t>Налоговая льгота по уплате налога на имущество организаций - в отношении частных автомобильных дорог общего пользования </a:t>
            </a:r>
          </a:p>
          <a:p>
            <a:endParaRPr lang="ru-RU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 (Закон Красноярского края от 08.11.2007 №3-674)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588224" y="1268760"/>
            <a:ext cx="2215480" cy="4968552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ru-RU" sz="1400" b="1" dirty="0" smtClean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Освобождение </a:t>
            </a:r>
            <a:r>
              <a:rPr lang="ru-RU" sz="1400" b="1" dirty="0">
                <a:solidFill>
                  <a:schemeClr val="bg1"/>
                </a:solidFill>
              </a:rPr>
              <a:t>от уплаты </a:t>
            </a:r>
            <a:r>
              <a:rPr lang="ru-RU" sz="1400" b="1" dirty="0" smtClean="0">
                <a:solidFill>
                  <a:schemeClr val="bg1"/>
                </a:solidFill>
              </a:rPr>
              <a:t>налога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83462" y="3573016"/>
            <a:ext cx="5184576" cy="1368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</a:rPr>
              <a:t>Налоговая льгота по уплате налога на имущество организаций, осуществляющих деятельность в области спорта и услуги по перевозке </a:t>
            </a:r>
            <a:r>
              <a:rPr lang="ru-RU" sz="1400" b="1" dirty="0" smtClean="0">
                <a:solidFill>
                  <a:schemeClr val="bg1"/>
                </a:solidFill>
              </a:rPr>
              <a:t>пассажиров</a:t>
            </a: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(</a:t>
            </a:r>
            <a:r>
              <a:rPr lang="ru-RU" sz="1400" dirty="0">
                <a:solidFill>
                  <a:schemeClr val="bg1"/>
                </a:solidFill>
              </a:rPr>
              <a:t>Закон Красноярского края от 08.11.2007 №3-674)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51650" y="5013176"/>
            <a:ext cx="5248200" cy="122413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</a:rPr>
              <a:t>Налоговая льгота по упрощенной и (или) патентной системе </a:t>
            </a:r>
            <a:r>
              <a:rPr lang="ru-RU" sz="1400" b="1" dirty="0" smtClean="0">
                <a:solidFill>
                  <a:schemeClr val="bg1"/>
                </a:solidFill>
              </a:rPr>
              <a:t>налогообложения</a:t>
            </a: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(</a:t>
            </a:r>
            <a:r>
              <a:rPr lang="ru-RU" sz="1400" dirty="0">
                <a:solidFill>
                  <a:schemeClr val="bg1"/>
                </a:solidFill>
              </a:rPr>
              <a:t>Закон Красноярского края от 25.06.2015 №8-3530)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6" y="3248980"/>
            <a:ext cx="648072" cy="6480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22821" y="112753"/>
            <a:ext cx="5996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ЛЬГОТЫ ДЛЯ МИКРОПРЕДПРИЯТИЙ, МАЛОГО, СРЕДНЕГО И КРУПНОГО БИЗНЕСА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5843">
            <a:off x="7341081" y="208286"/>
            <a:ext cx="88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9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http://krskinvest.ru/public/uploads/c4d1dbe9aaa3878979e4133af2055aea.png"/>
          <p:cNvPicPr/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305" r="8333" b="7307"/>
          <a:stretch/>
        </p:blipFill>
        <p:spPr bwMode="auto">
          <a:xfrm rot="16200000">
            <a:off x="6349381" y="4063378"/>
            <a:ext cx="3356990" cy="2232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475" y="4577431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ДЛЯ МИКРОПРЕДПРИЯТИЙ И СРЕДНЕГО БИЗНЕСА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59904" y="768585"/>
            <a:ext cx="8272536" cy="5402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1"/>
                </a:solidFill>
              </a:rPr>
              <a:t>Субсидии на возмещение части затрат по уплате лизинговых платежей, уплачиваемых российским лизинговым компаниям за имущество, приобретаемое по договорам лизинга для реализации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7345"/>
            <a:ext cx="658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ДЛЯ ПРЕДПРИНИМАТЕЛЕЙ МАЛОГО СРЕДНЕГО И КРУПНОГО БИЗНЕСА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76995" y="5162206"/>
            <a:ext cx="8287604" cy="66505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Субсидии на создание и (или) обеспечение деятельности центров молодежного инновационного творчества, ориентированных на обеспечение деятельности в научно-технической сфере субъектов малого и среднего предпринимательства, детей и молодежи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87727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субсидии определяется исходя из сметы расходов, прилагаемой к заявке на получение субсидии, но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7,0 млн рублей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создание и (или) обеспечение деятельности одного Центра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Красноярского края от 30.09.2013 № 505-п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6995" y="1301859"/>
            <a:ext cx="8111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компенсации устанавливается Законом Красноярского края на соответствующий финансовый год (действующей редакцией Закона предусматривается: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субсидирования по лизинговым платежам в размере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 (одной второй) ставки рефинансирования Центрального банка Российской Федерации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действующей на дату заключения договора лизинга).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82547" y="2132856"/>
            <a:ext cx="8264961" cy="56402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1"/>
                </a:solidFill>
              </a:rPr>
              <a:t>Субсидии на возмещение части затрат по уплате процентов получателям кредитов в российских кредитных организациях на реализацию инвестиционных проектов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2547" y="2777261"/>
            <a:ext cx="84659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компенсации устанавливается Законом Красноярского края на соответствующий финансовый год (действующей редакцией Закона предусматривается: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субсидирования в размере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 (одной второй) ставки рефинансирования Центрального банка Российской Федерации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действующей на дату получения кредита;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по кредитам, полученным в иностранной валюте, осуществляется в валюте РФ по курсу Центрального банка Российской Федерации, действующему на дату фактической уплаты процентов за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пользованием.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Красноярского края от 30.09.2004 № 12-2278 </a:t>
            </a: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Совета администрации Красноярского края от 23.03.2005 № 91-п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031694"/>
            <a:ext cx="684559" cy="684559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7345"/>
            <a:ext cx="285750" cy="45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738" y="1372953"/>
            <a:ext cx="656770" cy="68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6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://krskinvest.ru/public/uploads/c4d1dbe9aaa3878979e4133af2055aea.png"/>
          <p:cNvPicPr/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305" r="8333" b="7307"/>
          <a:stretch/>
        </p:blipFill>
        <p:spPr bwMode="auto">
          <a:xfrm rot="16200000">
            <a:off x="5975403" y="2809556"/>
            <a:ext cx="3097849" cy="2232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6588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ДЛЯ ПРЕДПРИНИМАТЕЛЕЙ МАЛОГО БИЗНЕСА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59904" y="494568"/>
            <a:ext cx="8272536" cy="7741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1"/>
                </a:solidFill>
              </a:rPr>
              <a:t>Предоставление на конкурсной основе грантов на осуществление предпринимательской деятельности безработным гражданам, в том числе прошедшим обучение по направлению краевых государственных бюджетных учреждений службы занятости населения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68760"/>
            <a:ext cx="80648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на конкурсной основе грантов  в размере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превышающего 300 тыс. рублей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проекту.</a:t>
            </a:r>
          </a:p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24.07.2007 № 209-ФЗ Российской Федерации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Красноярского края от 30.09.2013 № 505-п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1292" y="2276872"/>
            <a:ext cx="658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ГАРАНТИИ ДЛЯ ПРЕДПРИНИМАТЕЛЕЙ МАЛОГО И СРЕДНЕГО БИЗНЕСА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59904" y="2883975"/>
            <a:ext cx="8272536" cy="387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1"/>
                </a:solidFill>
              </a:rPr>
              <a:t>Государственные гарантии края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572" y="3271071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Банковская гарантия,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поручительство.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Залог в виде недвижимого имущества.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залог не может быть предоставлено имущество, уже являющееся предметом залога. Имущество, предоставляемое в залог, подлежит страхованию в соответствии с действующим законодательством;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связанные с оформлением залога, проведением оценки имущества и страхованием имущества, несет заявитель.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имущества, предоставляемого в залог, должна быть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150 процентов от суммы гарантии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Красноярского края от 30.09.2004 №12-2278 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13720" y="5663338"/>
            <a:ext cx="8272536" cy="387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1"/>
                </a:solidFill>
              </a:rPr>
              <a:t>Аренда объектов государственной собственности Красноярского края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004465"/>
            <a:ext cx="658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НЕДВИЖИМОСТИ ДЛЯ ПЕРЕДАЧИ В АРЕНДУ СУБЪЕКТАМ  МАЛОГО И СРЕДНЕГО БИЗНЕСА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1" y="6093296"/>
            <a:ext cx="7557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проведения торгов или без их проведения в соответствии с действующим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законодательством.</a:t>
            </a:r>
          </a:p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Красноярского края от 03.03.2011 №12-5650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85750" cy="45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54" y="6050434"/>
            <a:ext cx="755937" cy="76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92" y="1544706"/>
            <a:ext cx="8001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28" y="4148234"/>
            <a:ext cx="6953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9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krskinvest.ru/public/uploads/c4d1dbe9aaa3878979e4133af2055aea.png"/>
          <p:cNvPicPr/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305" r="8333" b="7307"/>
          <a:stretch/>
        </p:blipFill>
        <p:spPr bwMode="auto">
          <a:xfrm rot="16200000">
            <a:off x="4183283" y="1729488"/>
            <a:ext cx="6106034" cy="36004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6316" y="275295"/>
            <a:ext cx="658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ИНВЕСТИЦИИ ДЛЯ ПРЕДПРИНИМАТЕЛЕЙ МАЛОГО, СРЕДНЕГО И КРУПНОГО БИЗНЕСА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59362" y="1263802"/>
            <a:ext cx="8272536" cy="7741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1"/>
                </a:solidFill>
              </a:rPr>
              <a:t>Бюджетные инвестиции в уставный капитал юридических лиц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483" y="2132856"/>
            <a:ext cx="8244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бюджетных инвестиций в уставный капитал юридических лиц с целью реализации инвестиционных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Красноярского края от 30.09.2004 № 12-2278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07820" y="4077072"/>
            <a:ext cx="8272536" cy="7741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1"/>
                </a:solidFill>
              </a:rPr>
              <a:t>Предоставление информационной и консультационной помощи</a:t>
            </a:r>
            <a:r>
              <a:rPr lang="ru-RU" sz="1400" dirty="0">
                <a:solidFill>
                  <a:schemeClr val="bg1"/>
                </a:solidFill>
              </a:rPr>
              <a:t> инвесторам в пределах полномочий, предоставленных органам государственной власти края действующим </a:t>
            </a:r>
            <a:r>
              <a:rPr lang="ru-RU" sz="1400" dirty="0" smtClean="0">
                <a:solidFill>
                  <a:schemeClr val="bg1"/>
                </a:solidFill>
              </a:rPr>
              <a:t>законодательством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375" y="3140968"/>
            <a:ext cx="658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 ПОМОЩЬ ДЛЯ ПРЕДПРИНИМАТЕЛЕЙ МАЛОГО, СРЕДНЕГО И КРУПНОГО БИЗНЕСА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1161" y="4960329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Красноярского края от 30.09.2004 №12-2278 </a:t>
            </a: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456" y="2888946"/>
            <a:ext cx="504043" cy="504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456" y="4963592"/>
            <a:ext cx="590247" cy="59024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68" y="275295"/>
            <a:ext cx="285750" cy="45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2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2" y="4149080"/>
            <a:ext cx="4067944" cy="237626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3525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7348" y="0"/>
            <a:ext cx="9151347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01" y="692696"/>
            <a:ext cx="4032448" cy="1656184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18" y="3789040"/>
            <a:ext cx="4067944" cy="204587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21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842</Words>
  <Application>Microsoft Office PowerPoint</Application>
  <PresentationFormat>Экран (4:3)</PresentationFormat>
  <Paragraphs>164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1234</dc:creator>
  <cp:lastModifiedBy>Евгений</cp:lastModifiedBy>
  <cp:revision>57</cp:revision>
  <dcterms:created xsi:type="dcterms:W3CDTF">2017-11-14T05:59:08Z</dcterms:created>
  <dcterms:modified xsi:type="dcterms:W3CDTF">2017-12-07T10:01:06Z</dcterms:modified>
</cp:coreProperties>
</file>